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embeddings/oleObject1.bin" ContentType="application/vnd.openxmlformats-officedocument.oleObject"/>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1"/>
  </p:sldMasterIdLst>
  <p:notesMasterIdLst>
    <p:notesMasterId r:id="rId32"/>
  </p:notesMasterIdLst>
  <p:sldIdLst>
    <p:sldId id="268" r:id="rId2"/>
    <p:sldId id="256" r:id="rId3"/>
    <p:sldId id="289" r:id="rId4"/>
    <p:sldId id="269" r:id="rId5"/>
    <p:sldId id="270" r:id="rId6"/>
    <p:sldId id="257" r:id="rId7"/>
    <p:sldId id="291" r:id="rId8"/>
    <p:sldId id="258" r:id="rId9"/>
    <p:sldId id="277" r:id="rId10"/>
    <p:sldId id="292" r:id="rId11"/>
    <p:sldId id="259" r:id="rId12"/>
    <p:sldId id="267" r:id="rId13"/>
    <p:sldId id="260" r:id="rId14"/>
    <p:sldId id="271" r:id="rId15"/>
    <p:sldId id="272" r:id="rId16"/>
    <p:sldId id="273" r:id="rId17"/>
    <p:sldId id="274" r:id="rId18"/>
    <p:sldId id="275" r:id="rId19"/>
    <p:sldId id="276" r:id="rId20"/>
    <p:sldId id="262" r:id="rId21"/>
    <p:sldId id="263" r:id="rId22"/>
    <p:sldId id="278" r:id="rId23"/>
    <p:sldId id="280" r:id="rId24"/>
    <p:sldId id="281" r:id="rId25"/>
    <p:sldId id="282" r:id="rId26"/>
    <p:sldId id="285" r:id="rId27"/>
    <p:sldId id="286" r:id="rId28"/>
    <p:sldId id="283" r:id="rId29"/>
    <p:sldId id="284" r:id="rId30"/>
    <p:sldId id="287" r:id="rId31"/>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873" autoAdjust="0"/>
  </p:normalViewPr>
  <p:slideViewPr>
    <p:cSldViewPr snapToGrid="0" snapToObjects="1">
      <p:cViewPr varScale="1">
        <p:scale>
          <a:sx n="65" d="100"/>
          <a:sy n="65" d="100"/>
        </p:scale>
        <p:origin x="-86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328"/>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A73FA3-73C0-7546-B09E-143CCCCCFC4B}" type="datetimeFigureOut">
              <a:rPr lang="fr-FR" smtClean="0"/>
              <a:t>09/12/11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AC4D1B-78C8-E749-9E1A-8B9056B63BBF}" type="slidenum">
              <a:rPr lang="fr-FR" smtClean="0"/>
              <a:t>‹#›</a:t>
            </a:fld>
            <a:endParaRPr lang="fr-FR"/>
          </a:p>
        </p:txBody>
      </p:sp>
    </p:spTree>
    <p:extLst>
      <p:ext uri="{BB962C8B-B14F-4D97-AF65-F5344CB8AC3E}">
        <p14:creationId xmlns:p14="http://schemas.microsoft.com/office/powerpoint/2010/main" val="187925906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1" dirty="0" smtClean="0"/>
              <a:t>Introduction</a:t>
            </a:r>
            <a:r>
              <a:rPr lang="fr-FR" dirty="0" smtClean="0"/>
              <a:t> </a:t>
            </a:r>
            <a:r>
              <a:rPr lang="fr-FR" i="1" dirty="0" smtClean="0"/>
              <a:t>Les mathématiques, regards sur 50 ans de leur enseignement à l’école primaire</a:t>
            </a:r>
            <a:r>
              <a:rPr lang="fr-FR" dirty="0" smtClean="0"/>
              <a:t> </a:t>
            </a:r>
            <a:r>
              <a:rPr lang="fr-FR" i="1" dirty="0" smtClean="0"/>
              <a:t>(une contribution de Michel FAYOL)</a:t>
            </a:r>
          </a:p>
          <a:p>
            <a:r>
              <a:rPr lang="fr-FR" b="1" i="1" dirty="0" smtClean="0"/>
              <a:t>Partie 1</a:t>
            </a:r>
            <a:r>
              <a:rPr lang="fr-FR" b="1" dirty="0" smtClean="0"/>
              <a:t> – Dialectique entre sens et techniques, l’exemple du calcul mental</a:t>
            </a:r>
          </a:p>
          <a:p>
            <a:r>
              <a:rPr lang="fr-FR" b="1" i="1" dirty="0" smtClean="0">
                <a:solidFill>
                  <a:srgbClr val="FF0000"/>
                </a:solidFill>
              </a:rPr>
              <a:t>Partie 2</a:t>
            </a:r>
            <a:r>
              <a:rPr lang="fr-FR" b="1" dirty="0" smtClean="0">
                <a:solidFill>
                  <a:srgbClr val="FF0000"/>
                </a:solidFill>
              </a:rPr>
              <a:t> – Apprendre le nombre</a:t>
            </a:r>
            <a:endParaRPr lang="fr-FR" dirty="0" smtClean="0">
              <a:solidFill>
                <a:srgbClr val="FF0000"/>
              </a:solidFill>
            </a:endParaRPr>
          </a:p>
          <a:p>
            <a:r>
              <a:rPr lang="fr-FR" b="1" dirty="0" smtClean="0">
                <a:solidFill>
                  <a:srgbClr val="FF0000"/>
                </a:solidFill>
              </a:rPr>
              <a:t>* Premières compétences pour accéder au dénombrement</a:t>
            </a:r>
          </a:p>
          <a:p>
            <a:r>
              <a:rPr lang="fr-FR" b="1" dirty="0" smtClean="0">
                <a:solidFill>
                  <a:srgbClr val="FF0000"/>
                </a:solidFill>
              </a:rPr>
              <a:t>* Du comptage au calcul.</a:t>
            </a:r>
          </a:p>
          <a:p>
            <a:r>
              <a:rPr lang="fr-FR" b="1" dirty="0" smtClean="0">
                <a:solidFill>
                  <a:srgbClr val="FF0000"/>
                </a:solidFill>
              </a:rPr>
              <a:t>* Débuter la numération</a:t>
            </a:r>
            <a:endParaRPr lang="fr-FR" dirty="0" smtClean="0">
              <a:solidFill>
                <a:srgbClr val="FF0000"/>
              </a:solidFill>
            </a:endParaRPr>
          </a:p>
          <a:p>
            <a:r>
              <a:rPr lang="fr-FR" b="1" i="1" dirty="0" smtClean="0"/>
              <a:t>Partie 3</a:t>
            </a:r>
            <a:r>
              <a:rPr lang="fr-FR" b="1" dirty="0" smtClean="0"/>
              <a:t> - Problèmes additifs, soustractifs et multiplicatifs</a:t>
            </a:r>
          </a:p>
          <a:p>
            <a:r>
              <a:rPr lang="fr-FR" dirty="0" smtClean="0"/>
              <a:t>• Développer des compétences pour résoudre des problèmes additifs et soustractifs</a:t>
            </a:r>
          </a:p>
          <a:p>
            <a:r>
              <a:rPr lang="fr-FR" dirty="0" smtClean="0"/>
              <a:t>• Problèmes de multiplication et de division au cycle 2</a:t>
            </a:r>
          </a:p>
          <a:p>
            <a:r>
              <a:rPr lang="fr-FR" b="1" i="1" dirty="0" smtClean="0"/>
              <a:t>Partie 4</a:t>
            </a:r>
            <a:r>
              <a:rPr lang="fr-FR" b="1" dirty="0" smtClean="0"/>
              <a:t> – Grandeurs et mesures</a:t>
            </a:r>
          </a:p>
          <a:p>
            <a:r>
              <a:rPr lang="fr-FR" b="1" i="1" dirty="0" smtClean="0"/>
              <a:t>Partie 5</a:t>
            </a:r>
            <a:r>
              <a:rPr lang="fr-FR" b="1" dirty="0" smtClean="0"/>
              <a:t> – Aider les élèves en mathématiques</a:t>
            </a:r>
          </a:p>
          <a:p>
            <a:endParaRPr lang="fr-FR" dirty="0"/>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1</a:t>
            </a:fld>
            <a:endParaRPr lang="fr-FR"/>
          </a:p>
        </p:txBody>
      </p:sp>
    </p:spTree>
    <p:extLst>
      <p:ext uri="{BB962C8B-B14F-4D97-AF65-F5344CB8AC3E}">
        <p14:creationId xmlns:p14="http://schemas.microsoft.com/office/powerpoint/2010/main" val="15217382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13</a:t>
            </a:fld>
            <a:endParaRPr lang="fr-FR"/>
          </a:p>
        </p:txBody>
      </p:sp>
    </p:spTree>
    <p:extLst>
      <p:ext uri="{BB962C8B-B14F-4D97-AF65-F5344CB8AC3E}">
        <p14:creationId xmlns:p14="http://schemas.microsoft.com/office/powerpoint/2010/main" val="18724385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14</a:t>
            </a:fld>
            <a:endParaRPr lang="fr-FR"/>
          </a:p>
        </p:txBody>
      </p:sp>
    </p:spTree>
    <p:extLst>
      <p:ext uri="{BB962C8B-B14F-4D97-AF65-F5344CB8AC3E}">
        <p14:creationId xmlns:p14="http://schemas.microsoft.com/office/powerpoint/2010/main" val="21618957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D12824E8-43E1-5740-998F-8294A8DB5999}" type="slidenum">
              <a:rPr lang="fr-FR"/>
              <a:pPr/>
              <a:t>15</a:t>
            </a:fld>
            <a:endParaRPr lang="fr-FR"/>
          </a:p>
        </p:txBody>
      </p:sp>
      <p:sp>
        <p:nvSpPr>
          <p:cNvPr id="13517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35171" name="Rectangle 3"/>
          <p:cNvSpPr>
            <a:spLocks noGrp="1"/>
          </p:cNvSpPr>
          <p:nvPr>
            <p:ph type="body" idx="1"/>
          </p:nvPr>
        </p:nvSpPr>
        <p:spPr/>
        <p:txBody>
          <a:bodyPr/>
          <a:lstStyle/>
          <a:p>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B1273BAF-675E-C249-BD69-0051C36442D0}" type="slidenum">
              <a:rPr lang="fr-FR"/>
              <a:pPr/>
              <a:t>16</a:t>
            </a:fld>
            <a:endParaRPr lang="fr-FR"/>
          </a:p>
        </p:txBody>
      </p:sp>
      <p:sp>
        <p:nvSpPr>
          <p:cNvPr id="8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88067" name="Rectangle 3"/>
          <p:cNvSpPr>
            <a:spLocks noGrp="1"/>
          </p:cNvSpPr>
          <p:nvPr>
            <p:ph type="body" idx="1"/>
          </p:nvPr>
        </p:nvSpPr>
        <p:spPr/>
        <p:txBody>
          <a:bodyPr/>
          <a:lstStyle/>
          <a:p>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1A6B0395-4CD3-5D47-A9C3-820E03DB0829}" type="slidenum">
              <a:rPr lang="fr-FR"/>
              <a:pPr/>
              <a:t>17</a:t>
            </a:fld>
            <a:endParaRPr lang="fr-FR"/>
          </a:p>
        </p:txBody>
      </p:sp>
      <p:sp>
        <p:nvSpPr>
          <p:cNvPr id="13005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30051" name="Rectangle 3"/>
          <p:cNvSpPr>
            <a:spLocks noGrp="1"/>
          </p:cNvSpPr>
          <p:nvPr>
            <p:ph type="body" idx="1"/>
          </p:nvPr>
        </p:nvSpPr>
        <p:spPr/>
        <p:txBody>
          <a:bodyPr/>
          <a:lstStyle/>
          <a:p>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B98C2B32-80F9-934E-9355-9A4B7BE7A092}" type="slidenum">
              <a:rPr lang="fr-FR"/>
              <a:pPr/>
              <a:t>18</a:t>
            </a:fld>
            <a:endParaRPr lang="fr-FR"/>
          </a:p>
        </p:txBody>
      </p:sp>
      <p:sp>
        <p:nvSpPr>
          <p:cNvPr id="9011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90115" name="Rectangle 3"/>
          <p:cNvSpPr>
            <a:spLocks noGrp="1"/>
          </p:cNvSpPr>
          <p:nvPr>
            <p:ph type="body" idx="1"/>
          </p:nvPr>
        </p:nvSpPr>
        <p:spPr/>
        <p:txBody>
          <a:bodyPr/>
          <a:lstStyle/>
          <a:p>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D19A0F33-73B7-3941-98A5-A157E938C7CA}" type="slidenum">
              <a:rPr lang="fr-FR"/>
              <a:pPr/>
              <a:t>19</a:t>
            </a:fld>
            <a:endParaRPr lang="fr-FR"/>
          </a:p>
        </p:txBody>
      </p:sp>
      <p:sp>
        <p:nvSpPr>
          <p:cNvPr id="911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91139" name="Rectangle 3"/>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b="1" i="1" dirty="0" smtClean="0">
                <a:solidFill>
                  <a:schemeClr val="tx1"/>
                </a:solidFill>
                <a:ea typeface="ＭＳ Ｐゴシック" charset="0"/>
              </a:rPr>
              <a:t>Lors de  la construction de la file numérique, on pourra faire apparaître </a:t>
            </a:r>
            <a:r>
              <a:rPr lang="fr-FR" altLang="ja-JP" b="1" i="1" dirty="0" smtClean="0">
                <a:solidFill>
                  <a:schemeClr val="tx1"/>
                </a:solidFill>
                <a:ea typeface="ＭＳ Ｐゴシック" charset="0"/>
                <a:cs typeface="ＭＳ Ｐゴシック" charset="0"/>
              </a:rPr>
              <a:t>au cours des trois années de maternelle, l</a:t>
            </a:r>
            <a:r>
              <a:rPr lang="fr-FR" b="1" i="1" dirty="0" smtClean="0">
                <a:solidFill>
                  <a:schemeClr val="tx1"/>
                </a:solidFill>
                <a:ea typeface="ＭＳ Ｐゴシック" charset="0"/>
              </a:rPr>
              <a:t>es nombres écrits, des collections, des collections témoins types : les cartes à points, les constellations des doigts en variant les représentations, les constellations des dés, l’écriture des nombres.</a:t>
            </a:r>
            <a:r>
              <a:rPr lang="fr-FR" sz="300" b="1" i="1" dirty="0" smtClean="0">
                <a:ea typeface="ＭＳ Ｐゴシック" charset="0"/>
              </a:rPr>
              <a:t> </a:t>
            </a:r>
            <a:endParaRPr lang="fr-FR" dirty="0" smtClean="0">
              <a:latin typeface="Times New Roman" charset="0"/>
            </a:endParaRPr>
          </a:p>
          <a:p>
            <a:endParaRPr lang="fr-F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20</a:t>
            </a:fld>
            <a:endParaRPr lang="fr-FR"/>
          </a:p>
        </p:txBody>
      </p:sp>
    </p:spTree>
    <p:extLst>
      <p:ext uri="{BB962C8B-B14F-4D97-AF65-F5344CB8AC3E}">
        <p14:creationId xmlns:p14="http://schemas.microsoft.com/office/powerpoint/2010/main" val="14372102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21</a:t>
            </a:fld>
            <a:endParaRPr lang="fr-FR"/>
          </a:p>
        </p:txBody>
      </p:sp>
    </p:spTree>
    <p:extLst>
      <p:ext uri="{BB962C8B-B14F-4D97-AF65-F5344CB8AC3E}">
        <p14:creationId xmlns:p14="http://schemas.microsoft.com/office/powerpoint/2010/main" val="21708108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dirty="0" smtClean="0"/>
              <a:t>Phrase</a:t>
            </a:r>
            <a:r>
              <a:rPr lang="fr-FR" baseline="0" dirty="0" smtClean="0"/>
              <a:t> de représentation mentale : intériorisation de la question posée, des</a:t>
            </a:r>
            <a:r>
              <a:rPr lang="fr-FR" dirty="0" smtClean="0"/>
              <a:t> phénomènes qui ont été observés, et des relations</a:t>
            </a:r>
            <a:endParaRPr lang="fr-FR" dirty="0"/>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22</a:t>
            </a:fld>
            <a:endParaRPr lang="fr-FR"/>
          </a:p>
        </p:txBody>
      </p:sp>
    </p:spTree>
    <p:extLst>
      <p:ext uri="{BB962C8B-B14F-4D97-AF65-F5344CB8AC3E}">
        <p14:creationId xmlns:p14="http://schemas.microsoft.com/office/powerpoint/2010/main" val="25251913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2</a:t>
            </a:fld>
            <a:endParaRPr lang="fr-FR"/>
          </a:p>
        </p:txBody>
      </p:sp>
    </p:spTree>
    <p:extLst>
      <p:ext uri="{BB962C8B-B14F-4D97-AF65-F5344CB8AC3E}">
        <p14:creationId xmlns:p14="http://schemas.microsoft.com/office/powerpoint/2010/main" val="27983517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dirty="0" smtClean="0"/>
              <a:t>plus l'élève est jeunes, plus il a besoin d'assouvir le plaisir – l'affinement d'un sens contribue au développent des autres sens)</a:t>
            </a:r>
          </a:p>
          <a:p>
            <a:endParaRPr lang="fr-FR" dirty="0"/>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23</a:t>
            </a:fld>
            <a:endParaRPr lang="fr-FR"/>
          </a:p>
        </p:txBody>
      </p:sp>
    </p:spTree>
    <p:extLst>
      <p:ext uri="{BB962C8B-B14F-4D97-AF65-F5344CB8AC3E}">
        <p14:creationId xmlns:p14="http://schemas.microsoft.com/office/powerpoint/2010/main" val="11796524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t>Le support de manipulation ne contient pas le savoir. </a:t>
            </a:r>
          </a:p>
          <a:p>
            <a:endParaRPr lang="fr-FR" dirty="0" smtClean="0"/>
          </a:p>
          <a:p>
            <a:r>
              <a:rPr lang="fr-FR" sz="1200" kern="1200" dirty="0" smtClean="0">
                <a:solidFill>
                  <a:schemeClr val="tx1"/>
                </a:solidFill>
                <a:effectLst/>
                <a:latin typeface="+mn-lt"/>
                <a:ea typeface="+mn-ea"/>
                <a:cs typeface="+mn-cs"/>
              </a:rPr>
              <a:t>Certains supports de manipulation :</a:t>
            </a:r>
          </a:p>
          <a:p>
            <a:pPr lvl="0"/>
            <a:r>
              <a:rPr lang="fr-FR" sz="1200" kern="1200" dirty="0" smtClean="0">
                <a:solidFill>
                  <a:schemeClr val="tx1"/>
                </a:solidFill>
                <a:effectLst/>
                <a:latin typeface="+mn-lt"/>
                <a:ea typeface="+mn-ea"/>
                <a:cs typeface="+mn-cs"/>
              </a:rPr>
              <a:t>peuvent être utilisés individuellement,</a:t>
            </a:r>
          </a:p>
          <a:p>
            <a:pPr lvl="0"/>
            <a:r>
              <a:rPr lang="fr-FR" sz="1200" kern="1200" dirty="0" smtClean="0">
                <a:solidFill>
                  <a:schemeClr val="tx1"/>
                </a:solidFill>
                <a:effectLst/>
                <a:latin typeface="+mn-lt"/>
                <a:ea typeface="+mn-ea"/>
                <a:cs typeface="+mn-cs"/>
              </a:rPr>
              <a:t>ne requièrent éventuellement pas impérativement une explicitation verbale de leur règle d'utilisation</a:t>
            </a:r>
          </a:p>
          <a:p>
            <a:pPr lvl="0"/>
            <a:r>
              <a:rPr lang="fr-FR" sz="1200" kern="1200" dirty="0" smtClean="0">
                <a:solidFill>
                  <a:schemeClr val="tx1"/>
                </a:solidFill>
                <a:effectLst/>
                <a:latin typeface="+mn-lt"/>
                <a:ea typeface="+mn-ea"/>
                <a:cs typeface="+mn-cs"/>
              </a:rPr>
              <a:t>proposent un enjeu de type "réussir".</a:t>
            </a:r>
          </a:p>
          <a:p>
            <a:r>
              <a:rPr lang="fr-FR" sz="1200" kern="1200" dirty="0" smtClean="0">
                <a:solidFill>
                  <a:schemeClr val="tx1"/>
                </a:solidFill>
                <a:effectLst/>
                <a:latin typeface="+mn-lt"/>
                <a:ea typeface="+mn-ea"/>
                <a:cs typeface="+mn-cs"/>
              </a:rPr>
              <a:t>Nous les désignons par « matériels ». </a:t>
            </a:r>
          </a:p>
          <a:p>
            <a:r>
              <a:rPr lang="fr-FR" sz="1200" kern="1200" dirty="0" smtClean="0">
                <a:solidFill>
                  <a:schemeClr val="tx1"/>
                </a:solidFill>
                <a:effectLst/>
                <a:latin typeface="+mn-lt"/>
                <a:ea typeface="+mn-ea"/>
                <a:cs typeface="+mn-cs"/>
              </a:rPr>
              <a:t>En raison de leur fonctionnement plutôt individuel, ils favorisent un apprentissage progressif, où les erreurs restent confidentielles, à la fois privées et éphémères. Si l’élève n’a pas pu aller au bout de la tâche, ou ne l’a pas accomplie d’une seule traite, il a l’occasion de s’y confronter à nouveau sans que rien ni personne n’ait gardé une trace indélébile de ses hésitations, de ses tentatives infructueuses. </a:t>
            </a:r>
          </a:p>
          <a:p>
            <a:r>
              <a:rPr lang="fr-FR" sz="1200" kern="1200" dirty="0" smtClean="0">
                <a:solidFill>
                  <a:schemeClr val="tx1"/>
                </a:solidFill>
                <a:effectLst/>
                <a:latin typeface="+mn-lt"/>
                <a:ea typeface="+mn-ea"/>
                <a:cs typeface="+mn-cs"/>
              </a:rPr>
              <a:t>Ils conviennent bien aux tempéraments de "recordman" et développent l'autonomie. </a:t>
            </a:r>
          </a:p>
          <a:p>
            <a:r>
              <a:rPr lang="fr-FR" sz="1200" kern="1200" dirty="0" smtClean="0">
                <a:solidFill>
                  <a:schemeClr val="tx1"/>
                </a:solidFill>
                <a:effectLst/>
                <a:latin typeface="+mn-lt"/>
                <a:ea typeface="+mn-ea"/>
                <a:cs typeface="+mn-cs"/>
              </a:rPr>
              <a:t>Ils peuvent aisément servir à l'évaluation. </a:t>
            </a:r>
          </a:p>
          <a:p>
            <a:r>
              <a:rPr lang="fr-FR" sz="1200" kern="1200" dirty="0" smtClean="0">
                <a:solidFill>
                  <a:schemeClr val="tx1"/>
                </a:solidFill>
                <a:effectLst/>
                <a:latin typeface="+mn-lt"/>
                <a:ea typeface="+mn-ea"/>
                <a:cs typeface="+mn-cs"/>
              </a:rPr>
              <a:t>Dans leur utilisation, il est impératif de ne pas se borner à une lecture des faits par l’élève, mais d’aménager des situations nécessitant une anticipation (autrement dit de placer les élèves face à des problèmes), le matériel servant comme outil de validation.</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D’autres supports :</a:t>
            </a:r>
          </a:p>
          <a:p>
            <a:pPr lvl="0"/>
            <a:r>
              <a:rPr lang="fr-FR" sz="1200" kern="1200" dirty="0" smtClean="0">
                <a:solidFill>
                  <a:schemeClr val="tx1"/>
                </a:solidFill>
                <a:effectLst/>
                <a:latin typeface="+mn-lt"/>
                <a:ea typeface="+mn-ea"/>
                <a:cs typeface="+mn-cs"/>
              </a:rPr>
              <a:t>supposent une utilisation en groupe de participants</a:t>
            </a:r>
          </a:p>
          <a:p>
            <a:pPr lvl="0"/>
            <a:r>
              <a:rPr lang="fr-FR" sz="1200" kern="1200" dirty="0" smtClean="0">
                <a:solidFill>
                  <a:schemeClr val="tx1"/>
                </a:solidFill>
                <a:effectLst/>
                <a:latin typeface="+mn-lt"/>
                <a:ea typeface="+mn-ea"/>
                <a:cs typeface="+mn-cs"/>
              </a:rPr>
              <a:t>ne peuvent donc être exploités sans une explicitation verbale de la règle d'utilisation</a:t>
            </a:r>
          </a:p>
          <a:p>
            <a:pPr lvl="0"/>
            <a:r>
              <a:rPr lang="fr-FR" sz="1200" kern="1200" dirty="0" smtClean="0">
                <a:solidFill>
                  <a:schemeClr val="tx1"/>
                </a:solidFill>
                <a:effectLst/>
                <a:latin typeface="+mn-lt"/>
                <a:ea typeface="+mn-ea"/>
                <a:cs typeface="+mn-cs"/>
              </a:rPr>
              <a:t>présentent un enjeu de type "gagner".</a:t>
            </a:r>
          </a:p>
          <a:p>
            <a:r>
              <a:rPr lang="fr-FR" sz="1200" kern="1200" dirty="0" smtClean="0">
                <a:solidFill>
                  <a:schemeClr val="tx1"/>
                </a:solidFill>
                <a:effectLst/>
                <a:latin typeface="+mn-lt"/>
                <a:ea typeface="+mn-ea"/>
                <a:cs typeface="+mn-cs"/>
              </a:rPr>
              <a:t>Nous les désignons par « jeux ».</a:t>
            </a:r>
          </a:p>
          <a:p>
            <a:r>
              <a:rPr lang="fr-FR" sz="1200" kern="1200" dirty="0" smtClean="0">
                <a:solidFill>
                  <a:schemeClr val="tx1"/>
                </a:solidFill>
                <a:effectLst/>
                <a:latin typeface="+mn-lt"/>
                <a:ea typeface="+mn-ea"/>
                <a:cs typeface="+mn-cs"/>
              </a:rPr>
              <a:t>Ils sont appropriés aux tempéraments de "compétiteurs", et sont très mal supportés par certains enfants. </a:t>
            </a:r>
          </a:p>
          <a:p>
            <a:r>
              <a:rPr lang="fr-FR" sz="1200" kern="1200" dirty="0" smtClean="0">
                <a:solidFill>
                  <a:schemeClr val="tx1"/>
                </a:solidFill>
                <a:effectLst/>
                <a:latin typeface="+mn-lt"/>
                <a:ea typeface="+mn-ea"/>
                <a:cs typeface="+mn-cs"/>
              </a:rPr>
              <a:t>Ils favorisent la socialisation. Toutefois leur utilisation suppose un groupe d’enfants ayant des intérêts communs et des niveaux voisins. </a:t>
            </a:r>
          </a:p>
          <a:p>
            <a:r>
              <a:rPr lang="fr-FR" sz="1200" kern="1200" dirty="0" smtClean="0">
                <a:solidFill>
                  <a:schemeClr val="tx1"/>
                </a:solidFill>
                <a:effectLst/>
                <a:latin typeface="+mn-lt"/>
                <a:ea typeface="+mn-ea"/>
                <a:cs typeface="+mn-cs"/>
              </a:rPr>
              <a:t>S’en servir pour l'évaluation est plus complexe, ou suppose de concevoir un dispositif spécifique.</a:t>
            </a:r>
          </a:p>
          <a:p>
            <a:r>
              <a:rPr lang="fr-FR" sz="1200" kern="1200" dirty="0" smtClean="0">
                <a:solidFill>
                  <a:schemeClr val="tx1"/>
                </a:solidFill>
                <a:effectLst/>
                <a:latin typeface="+mn-lt"/>
                <a:ea typeface="+mn-ea"/>
                <a:cs typeface="+mn-cs"/>
              </a:rPr>
              <a:t> </a:t>
            </a:r>
          </a:p>
          <a:p>
            <a:endParaRPr lang="fr-FR" dirty="0"/>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25</a:t>
            </a:fld>
            <a:endParaRPr lang="fr-FR"/>
          </a:p>
        </p:txBody>
      </p:sp>
    </p:spTree>
    <p:extLst>
      <p:ext uri="{BB962C8B-B14F-4D97-AF65-F5344CB8AC3E}">
        <p14:creationId xmlns:p14="http://schemas.microsoft.com/office/powerpoint/2010/main" val="21209486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smtClean="0">
                <a:solidFill>
                  <a:schemeClr val="tx1"/>
                </a:solidFill>
                <a:effectLst/>
                <a:latin typeface="+mn-lt"/>
                <a:ea typeface="+mn-ea"/>
                <a:cs typeface="+mn-cs"/>
              </a:rPr>
              <a:t>Le support papier-crayon est actuellement encore assez massivement utilisé dans les classes maternelles, y compris en Section de Tout-Petits, malgré les directives claires des programmes de 2002 et plus encore du document d’accompagnement « Vers les mathématiques, quels apprentissages en maternelle ? ». </a:t>
            </a:r>
          </a:p>
          <a:p>
            <a:r>
              <a:rPr lang="fr-FR" sz="1200" kern="1200" dirty="0" smtClean="0">
                <a:solidFill>
                  <a:schemeClr val="tx1"/>
                </a:solidFill>
                <a:effectLst/>
                <a:latin typeface="+mn-lt"/>
                <a:ea typeface="+mn-ea"/>
                <a:cs typeface="+mn-cs"/>
              </a:rPr>
              <a:t>Pour information, le responsable du groupe d’experts chargé des mathématiques (rédaction du programme et des documents d’application et d’accompagnement) préconisait à titre indicatif en cycle 3 une proportion de deux-tiers du temps consacré à un travail hors papier/crayon.</a:t>
            </a:r>
          </a:p>
          <a:p>
            <a:r>
              <a:rPr lang="fr-FR" sz="1200" kern="1200" dirty="0" smtClean="0">
                <a:solidFill>
                  <a:schemeClr val="tx1"/>
                </a:solidFill>
                <a:effectLst/>
                <a:latin typeface="+mn-lt"/>
                <a:ea typeface="+mn-ea"/>
                <a:cs typeface="+mn-cs"/>
              </a:rPr>
              <a:t>La circulaire 2005  sur les photocopies ….</a:t>
            </a:r>
          </a:p>
          <a:p>
            <a:endParaRPr lang="fr-FR" dirty="0"/>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28</a:t>
            </a:fld>
            <a:endParaRPr lang="fr-FR"/>
          </a:p>
        </p:txBody>
      </p:sp>
    </p:spTree>
    <p:extLst>
      <p:ext uri="{BB962C8B-B14F-4D97-AF65-F5344CB8AC3E}">
        <p14:creationId xmlns:p14="http://schemas.microsoft.com/office/powerpoint/2010/main" val="23352183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lvl="0"/>
            <a:r>
              <a:rPr lang="fr-FR" sz="1200" b="1" kern="1200" dirty="0" smtClean="0">
                <a:solidFill>
                  <a:schemeClr val="tx1"/>
                </a:solidFill>
                <a:effectLst/>
                <a:latin typeface="+mn-lt"/>
                <a:ea typeface="+mn-ea"/>
                <a:cs typeface="+mn-cs"/>
              </a:rPr>
              <a:t>Passage au « papier » et abstraction</a:t>
            </a:r>
            <a:endParaRPr lang="fr-FR" sz="1200" kern="1200" dirty="0" smtClean="0">
              <a:solidFill>
                <a:schemeClr val="tx1"/>
              </a:solidFill>
              <a:effectLst/>
              <a:latin typeface="Wingdings"/>
              <a:ea typeface="+mn-ea"/>
              <a:cs typeface="+mn-cs"/>
            </a:endParaRPr>
          </a:p>
          <a:p>
            <a:r>
              <a:rPr lang="fr-FR" sz="1200" kern="1200" dirty="0" smtClean="0">
                <a:solidFill>
                  <a:schemeClr val="tx1"/>
                </a:solidFill>
                <a:effectLst/>
                <a:latin typeface="+mn-lt"/>
                <a:ea typeface="+mn-ea"/>
                <a:cs typeface="+mn-cs"/>
              </a:rPr>
              <a:t>Soulignons que, contrairement à une affirmation courante, le « passage au papier » ne constitue absolument pas une étape ni un passage obligé vers l’abstraction.</a:t>
            </a:r>
            <a:br>
              <a:rPr lang="fr-FR" sz="1200" kern="1200" dirty="0" smtClean="0">
                <a:solidFill>
                  <a:schemeClr val="tx1"/>
                </a:solidFill>
                <a:effectLst/>
                <a:latin typeface="+mn-lt"/>
                <a:ea typeface="+mn-ea"/>
                <a:cs typeface="+mn-cs"/>
              </a:rPr>
            </a:br>
            <a:r>
              <a:rPr lang="fr-FR" sz="1200" kern="1200" dirty="0" smtClean="0">
                <a:solidFill>
                  <a:schemeClr val="tx1"/>
                </a:solidFill>
                <a:effectLst/>
                <a:latin typeface="+mn-lt"/>
                <a:ea typeface="+mn-ea"/>
                <a:cs typeface="+mn-cs"/>
              </a:rPr>
              <a:t>La confusion entre représentation (éventuellement conventionnelle) et abstraction est hélas extrêmement fréquente.</a:t>
            </a:r>
          </a:p>
          <a:p>
            <a:r>
              <a:rPr lang="fr-FR" sz="1200" kern="1200" dirty="0" smtClean="0">
                <a:solidFill>
                  <a:schemeClr val="tx1"/>
                </a:solidFill>
                <a:effectLst/>
                <a:latin typeface="+mn-lt"/>
                <a:ea typeface="+mn-ea"/>
                <a:cs typeface="+mn-cs"/>
              </a:rPr>
              <a:t>Il faut expliciter (au moins pour soi-même) quelle est la raison d'être de cette tâche.</a:t>
            </a:r>
          </a:p>
          <a:p>
            <a:pPr lvl="0"/>
            <a:r>
              <a:rPr lang="fr-FR" sz="1200" b="1" kern="1200" dirty="0" smtClean="0">
                <a:solidFill>
                  <a:schemeClr val="tx1"/>
                </a:solidFill>
                <a:effectLst/>
                <a:latin typeface="+mn-lt"/>
                <a:ea typeface="+mn-ea"/>
                <a:cs typeface="+mn-cs"/>
              </a:rPr>
              <a:t>Et comme dispositif d'évaluation?</a:t>
            </a:r>
            <a:endParaRPr lang="fr-FR" sz="1200" kern="1200" dirty="0" smtClean="0">
              <a:solidFill>
                <a:schemeClr val="tx1"/>
              </a:solidFill>
              <a:effectLst/>
              <a:latin typeface="Wingdings"/>
              <a:ea typeface="+mn-ea"/>
              <a:cs typeface="+mn-cs"/>
            </a:endParaRPr>
          </a:p>
          <a:p>
            <a:r>
              <a:rPr lang="fr-FR" sz="1200" kern="1200" dirty="0" smtClean="0">
                <a:solidFill>
                  <a:schemeClr val="tx1"/>
                </a:solidFill>
                <a:effectLst/>
                <a:latin typeface="+mn-lt"/>
                <a:ea typeface="+mn-ea"/>
                <a:cs typeface="+mn-cs"/>
              </a:rPr>
              <a:t>Peut-on au moins légitimer ce support à des fins d’évaluation ? Hélas, pas davantage. </a:t>
            </a:r>
          </a:p>
          <a:p>
            <a:r>
              <a:rPr lang="fr-FR" sz="1200" kern="1200" dirty="0" smtClean="0">
                <a:solidFill>
                  <a:schemeClr val="tx1"/>
                </a:solidFill>
                <a:effectLst/>
                <a:latin typeface="+mn-lt"/>
                <a:ea typeface="+mn-ea"/>
                <a:cs typeface="+mn-cs"/>
              </a:rPr>
              <a:t>Le cheminement du crayon sur le papier laisse une trace visible durable. Elle peut être imitée, avec plus ou moins de bonheur, par le voisin, sans que celui-ci ait pour autant effectué la tâche qui lui était demandée. Sans être conscient que ce faisant il triche, notre jeune élève apprend à « copier » (hélas pas à « reproduire », au sens géométrique). </a:t>
            </a:r>
          </a:p>
          <a:p>
            <a:r>
              <a:rPr lang="fr-FR" sz="1200" kern="1200" dirty="0" smtClean="0">
                <a:solidFill>
                  <a:schemeClr val="tx1"/>
                </a:solidFill>
                <a:effectLst/>
                <a:latin typeface="+mn-lt"/>
                <a:ea typeface="+mn-ea"/>
                <a:cs typeface="+mn-cs"/>
              </a:rPr>
              <a:t>En tant qu’outil d’évaluation, ce support permet donc une réponse apparemment correcte alors que la compétence évaluée n’est pas acquise. </a:t>
            </a:r>
          </a:p>
          <a:p>
            <a:r>
              <a:rPr lang="fr-FR" sz="1200" kern="1200" dirty="0" smtClean="0">
                <a:solidFill>
                  <a:schemeClr val="tx1"/>
                </a:solidFill>
                <a:effectLst/>
                <a:latin typeface="+mn-lt"/>
                <a:ea typeface="+mn-ea"/>
                <a:cs typeface="+mn-cs"/>
              </a:rPr>
              <a:t>A l’inverse, on trouve tout autant des réponses fausses alors que la compétence est acquise : lassitude face au coloriage omniprésent, reformulation personnelle implicite de la consigne incompatible avec les attentes de l’enseignant… </a:t>
            </a:r>
          </a:p>
          <a:p>
            <a:r>
              <a:rPr lang="fr-FR" sz="1200" kern="1200" dirty="0" smtClean="0">
                <a:solidFill>
                  <a:schemeClr val="tx1"/>
                </a:solidFill>
                <a:effectLst/>
                <a:latin typeface="+mn-lt"/>
                <a:ea typeface="+mn-ea"/>
                <a:cs typeface="+mn-cs"/>
              </a:rPr>
              <a:t>On constate même parfois une évaluation négative alors que la réponse est correcte « mais le coloriage vraiment trop peu appliqué ». Qu’évalue-t-on ? une compétence graphique, avec un remplissage précis des surfaces ? une compétence mathématique, pour laquelle le marquage en couleur est un simple codage ?</a:t>
            </a:r>
          </a:p>
          <a:p>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29</a:t>
            </a:fld>
            <a:endParaRPr lang="fr-FR"/>
          </a:p>
        </p:txBody>
      </p:sp>
    </p:spTree>
    <p:extLst>
      <p:ext uri="{BB962C8B-B14F-4D97-AF65-F5344CB8AC3E}">
        <p14:creationId xmlns:p14="http://schemas.microsoft.com/office/powerpoint/2010/main" val="30618404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1" kern="1200" dirty="0" smtClean="0">
                <a:solidFill>
                  <a:schemeClr val="tx1"/>
                </a:solidFill>
                <a:latin typeface="+mn-lt"/>
                <a:ea typeface="+mn-ea"/>
                <a:cs typeface="+mn-cs"/>
              </a:rPr>
              <a:t>La limitation du recours aux photocopies</a:t>
            </a:r>
            <a:endParaRPr lang="fr-FR" sz="1200" b="0" kern="1200" dirty="0" smtClean="0">
              <a:solidFill>
                <a:schemeClr val="tx1"/>
              </a:solidFill>
              <a:latin typeface="+mn-lt"/>
              <a:ea typeface="+mn-ea"/>
              <a:cs typeface="+mn-cs"/>
            </a:endParaRPr>
          </a:p>
          <a:p>
            <a:r>
              <a:rPr lang="fr-FR" sz="1200" b="0" kern="1200" dirty="0" smtClean="0">
                <a:solidFill>
                  <a:schemeClr val="tx1"/>
                </a:solidFill>
                <a:latin typeface="+mn-lt"/>
                <a:ea typeface="+mn-ea"/>
                <a:cs typeface="+mn-cs"/>
              </a:rPr>
              <a:t>Le contrat permet de répondre à une revendication des auteurs et des éditeurs qui identifient souvent la prolifération de photocopies, n’indiquant parfois même pas les références du document original, à une absence de reconnaissance de leur création et à un manque de respect pour les supports de diffusion réalisés. Elles les privent également d’une partie des revenus qui sont le fruit de leur travail. Il conduit également à limiter l’usage intensif des photocopies dans les pratiques pédagogiques pour les œuvres protégées, dont font partie les manuels ou fichiers pédagogiques, sauf indications contraires sur quelques publications qui autorisent explicitement la reprographie pour un usage collectif scolaire. Même dans ce cas, il est essentiel, d’un point de vue pédagogique, de limiter le recours à l’usage de telles copies en préférant l’utilisation de documents originaux et en sollicitant davantage l’activité des élèves, en particulier pour tout ce qui relève de la production écrite ou graphique. </a:t>
            </a:r>
            <a:r>
              <a:rPr lang="fr-FR" sz="1200" b="1" kern="1200" dirty="0" smtClean="0">
                <a:solidFill>
                  <a:schemeClr val="tx1"/>
                </a:solidFill>
                <a:latin typeface="+mn-lt"/>
                <a:ea typeface="+mn-ea"/>
                <a:cs typeface="+mn-cs"/>
              </a:rPr>
              <a:t>À l’école élémentaire, </a:t>
            </a:r>
            <a:r>
              <a:rPr lang="fr-FR" sz="1200" b="0" kern="1200" dirty="0" smtClean="0">
                <a:solidFill>
                  <a:schemeClr val="tx1"/>
                </a:solidFill>
                <a:latin typeface="+mn-lt"/>
                <a:ea typeface="+mn-ea"/>
                <a:cs typeface="+mn-cs"/>
              </a:rPr>
              <a:t>pour la lecture, les supports les plus légitimes et les plus intéressants pour les élèves demeurent les livres (de littérature ou documentaires) ainsi que les manuels scolaires. Ces derniers, supports de lecture et de travail, sont des objets culturels complexes dont le bon usage requiert un apprentissage dès l’école primaire. Tous ces ouvrages sont également des intermédiaires entre l’école et les familles qui contribuent à valoriser les apprentissages scolaires.  Les textes destinés à être mémorisés ou à servir de références (résumés ou synthèses de leçons ou d’activités produits collectivement, etc.) constituent des occasions pertinentes, parce que fonctionnelles, de copie ou de dictée. Par ailleurs, les productions écrites des élèves dans les divers champs disciplinaires doivent leur permettre d’acquérir des compétences pratiques et une vitesse d’écriture qui leur seront très utiles tout au long de la scolarité, et d’apprendre aussi à organiser leur production, ce qui suppose une bonne compréhension des écrits demandés pour les présenter de manière pertinente. Cette activité a, en elle-même, une valeur formatrice que l’on ne doit pas négliger.  Il en va de même des représentations graphiques, personnelles ou conventionnelles, qui constituent des moments importants de l’apprentissage dans diverses disciplines, et parfois même des objectifs de ces apprentissages (en géométrie ou en géographie par exemple).  </a:t>
            </a:r>
            <a:r>
              <a:rPr lang="fr-FR" sz="1200" b="1" kern="1200" dirty="0" smtClean="0">
                <a:solidFill>
                  <a:schemeClr val="tx1"/>
                </a:solidFill>
                <a:latin typeface="+mn-lt"/>
                <a:ea typeface="+mn-ea"/>
                <a:cs typeface="+mn-cs"/>
              </a:rPr>
              <a:t>À l’école maternelle, </a:t>
            </a:r>
            <a:r>
              <a:rPr lang="fr-FR" sz="1200" b="0" kern="1200" dirty="0" smtClean="0">
                <a:solidFill>
                  <a:schemeClr val="tx1"/>
                </a:solidFill>
                <a:latin typeface="+mn-lt"/>
                <a:ea typeface="+mn-ea"/>
                <a:cs typeface="+mn-cs"/>
              </a:rPr>
              <a:t>il n’est guère d’apprentissages qui exigent le recours à des supports photocopiés, sauf sans doute les poèmes, comptines et chansons. À ce niveau de la scolarité, les acquisitions se font par des jeux, par des manipulations, dans des activités animées par l’enseignant, dans des échanges langagiers à propos des activités et des lectures, dans des situations de production graphique, ou d’écriture pour les plus grands. À l’école maternelle, parce que la notion d’exercice écrit n’a guère de sens, les “fiches d’exercices” n’ont guère d’intérêt.	</a:t>
            </a:r>
          </a:p>
          <a:p>
            <a:endParaRPr lang="fr-FR" dirty="0"/>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30</a:t>
            </a:fld>
            <a:endParaRPr lang="fr-FR"/>
          </a:p>
        </p:txBody>
      </p:sp>
    </p:spTree>
    <p:extLst>
      <p:ext uri="{BB962C8B-B14F-4D97-AF65-F5344CB8AC3E}">
        <p14:creationId xmlns:p14="http://schemas.microsoft.com/office/powerpoint/2010/main" val="960833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4</a:t>
            </a:fld>
            <a:endParaRPr lang="fr-FR"/>
          </a:p>
        </p:txBody>
      </p:sp>
    </p:spTree>
    <p:extLst>
      <p:ext uri="{BB962C8B-B14F-4D97-AF65-F5344CB8AC3E}">
        <p14:creationId xmlns:p14="http://schemas.microsoft.com/office/powerpoint/2010/main" val="42171279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5</a:t>
            </a:fld>
            <a:endParaRPr lang="fr-FR"/>
          </a:p>
        </p:txBody>
      </p:sp>
    </p:spTree>
    <p:extLst>
      <p:ext uri="{BB962C8B-B14F-4D97-AF65-F5344CB8AC3E}">
        <p14:creationId xmlns:p14="http://schemas.microsoft.com/office/powerpoint/2010/main" val="8241376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6</a:t>
            </a:fld>
            <a:endParaRPr lang="fr-FR"/>
          </a:p>
        </p:txBody>
      </p:sp>
    </p:spTree>
    <p:extLst>
      <p:ext uri="{BB962C8B-B14F-4D97-AF65-F5344CB8AC3E}">
        <p14:creationId xmlns:p14="http://schemas.microsoft.com/office/powerpoint/2010/main" val="12870846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1" kern="1200" dirty="0" err="1" smtClean="0">
                <a:solidFill>
                  <a:schemeClr val="tx1"/>
                </a:solidFill>
                <a:effectLst/>
                <a:latin typeface="+mn-lt"/>
                <a:ea typeface="+mn-ea"/>
                <a:cs typeface="+mn-cs"/>
              </a:rPr>
              <a:t>Dénombrer</a:t>
            </a:r>
            <a:r>
              <a:rPr lang="fr-FR" sz="1200" b="1" kern="1200" dirty="0" smtClean="0">
                <a:solidFill>
                  <a:schemeClr val="tx1"/>
                </a:solidFill>
                <a:effectLst/>
                <a:latin typeface="+mn-lt"/>
                <a:ea typeface="+mn-ea"/>
                <a:cs typeface="+mn-cs"/>
              </a:rPr>
              <a:t>, c’est le </a:t>
            </a:r>
            <a:r>
              <a:rPr lang="fr-FR" sz="1200" b="1" kern="1200" dirty="0" err="1" smtClean="0">
                <a:solidFill>
                  <a:schemeClr val="tx1"/>
                </a:solidFill>
                <a:effectLst/>
                <a:latin typeface="+mn-lt"/>
                <a:ea typeface="+mn-ea"/>
                <a:cs typeface="+mn-cs"/>
              </a:rPr>
              <a:t>procéde</a:t>
            </a:r>
            <a:r>
              <a:rPr lang="fr-FR" sz="1200" b="1" kern="1200" dirty="0" smtClean="0">
                <a:solidFill>
                  <a:schemeClr val="tx1"/>
                </a:solidFill>
                <a:effectLst/>
                <a:latin typeface="+mn-lt"/>
                <a:ea typeface="+mn-ea"/>
                <a:cs typeface="+mn-cs"/>
              </a:rPr>
              <a:t>́ (ou la </a:t>
            </a:r>
            <a:r>
              <a:rPr lang="fr-FR" sz="1200" b="1" kern="1200" dirty="0" err="1" smtClean="0">
                <a:solidFill>
                  <a:schemeClr val="tx1"/>
                </a:solidFill>
                <a:effectLst/>
                <a:latin typeface="+mn-lt"/>
                <a:ea typeface="+mn-ea"/>
                <a:cs typeface="+mn-cs"/>
              </a:rPr>
              <a:t>procédure</a:t>
            </a:r>
            <a:r>
              <a:rPr lang="fr-FR" sz="1200" b="1" kern="1200" dirty="0" smtClean="0">
                <a:solidFill>
                  <a:schemeClr val="tx1"/>
                </a:solidFill>
                <a:effectLst/>
                <a:latin typeface="+mn-lt"/>
                <a:ea typeface="+mn-ea"/>
                <a:cs typeface="+mn-cs"/>
              </a:rPr>
              <a:t>) qui permet d’</a:t>
            </a:r>
            <a:r>
              <a:rPr lang="fr-FR" sz="1200" b="1" kern="1200" dirty="0" err="1" smtClean="0">
                <a:solidFill>
                  <a:schemeClr val="tx1"/>
                </a:solidFill>
                <a:effectLst/>
                <a:latin typeface="+mn-lt"/>
                <a:ea typeface="+mn-ea"/>
                <a:cs typeface="+mn-cs"/>
              </a:rPr>
              <a:t>accéder</a:t>
            </a:r>
            <a:r>
              <a:rPr lang="fr-FR" sz="1200" b="1" kern="1200" dirty="0" smtClean="0">
                <a:solidFill>
                  <a:schemeClr val="tx1"/>
                </a:solidFill>
                <a:effectLst/>
                <a:latin typeface="+mn-lt"/>
                <a:ea typeface="+mn-ea"/>
                <a:cs typeface="+mn-cs"/>
              </a:rPr>
              <a:t> au nombre (de le comprendre). </a:t>
            </a:r>
            <a:endParaRPr lang="fr-FR" b="1" dirty="0" smtClean="0"/>
          </a:p>
          <a:p>
            <a:r>
              <a:rPr lang="fr-FR" sz="1200" kern="1200" dirty="0" smtClean="0">
                <a:solidFill>
                  <a:schemeClr val="tx1"/>
                </a:solidFill>
                <a:effectLst/>
                <a:latin typeface="Wingdings"/>
                <a:ea typeface="+mn-ea"/>
                <a:cs typeface="+mn-cs"/>
              </a:rPr>
              <a:t> </a:t>
            </a:r>
            <a:r>
              <a:rPr lang="fr-FR" sz="1200" kern="1200" dirty="0" smtClean="0">
                <a:solidFill>
                  <a:schemeClr val="tx1"/>
                </a:solidFill>
                <a:effectLst/>
                <a:latin typeface="+mn-lt"/>
                <a:ea typeface="+mn-ea"/>
                <a:cs typeface="+mn-cs"/>
              </a:rPr>
              <a:t>Au niveau de l’</a:t>
            </a:r>
            <a:r>
              <a:rPr lang="fr-FR" sz="1200" kern="1200" dirty="0" err="1" smtClean="0">
                <a:solidFill>
                  <a:schemeClr val="tx1"/>
                </a:solidFill>
                <a:effectLst/>
                <a:latin typeface="+mn-lt"/>
                <a:ea typeface="+mn-ea"/>
                <a:cs typeface="+mn-cs"/>
              </a:rPr>
              <a:t>élève</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dénombrer</a:t>
            </a:r>
            <a:r>
              <a:rPr lang="fr-FR" sz="1200" kern="1200" dirty="0" smtClean="0">
                <a:solidFill>
                  <a:schemeClr val="tx1"/>
                </a:solidFill>
                <a:effectLst/>
                <a:latin typeface="+mn-lt"/>
                <a:ea typeface="+mn-ea"/>
                <a:cs typeface="+mn-cs"/>
              </a:rPr>
              <a:t>, c’est : </a:t>
            </a:r>
            <a:endParaRPr lang="fr-FR" dirty="0" smtClean="0"/>
          </a:p>
          <a:p>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Créer</a:t>
            </a:r>
            <a:r>
              <a:rPr lang="fr-FR" sz="1200" kern="1200" dirty="0" smtClean="0">
                <a:solidFill>
                  <a:schemeClr val="tx1"/>
                </a:solidFill>
                <a:effectLst/>
                <a:latin typeface="+mn-lt"/>
                <a:ea typeface="+mn-ea"/>
                <a:cs typeface="+mn-cs"/>
              </a:rPr>
              <a:t> des </a:t>
            </a:r>
            <a:r>
              <a:rPr lang="fr-FR" sz="1200" kern="1200" dirty="0" err="1" smtClean="0">
                <a:solidFill>
                  <a:schemeClr val="tx1"/>
                </a:solidFill>
                <a:effectLst/>
                <a:latin typeface="+mn-lt"/>
                <a:ea typeface="+mn-ea"/>
                <a:cs typeface="+mn-cs"/>
              </a:rPr>
              <a:t>entités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numériques</a:t>
            </a:r>
            <a:r>
              <a:rPr lang="fr-FR" sz="1200" kern="1200" dirty="0" smtClean="0">
                <a:solidFill>
                  <a:schemeClr val="tx1"/>
                </a:solidFill>
                <a:effectLst/>
                <a:latin typeface="+mn-lt"/>
                <a:ea typeface="+mn-ea"/>
                <a:cs typeface="+mn-cs"/>
              </a:rPr>
              <a:t> </a:t>
            </a:r>
            <a:endParaRPr lang="fr-FR" dirty="0" smtClean="0"/>
          </a:p>
          <a:p>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Connaître</a:t>
            </a:r>
            <a:r>
              <a:rPr lang="fr-FR" sz="1200" kern="1200" dirty="0" smtClean="0">
                <a:solidFill>
                  <a:schemeClr val="tx1"/>
                </a:solidFill>
                <a:effectLst/>
                <a:latin typeface="+mn-lt"/>
                <a:ea typeface="+mn-ea"/>
                <a:cs typeface="+mn-cs"/>
              </a:rPr>
              <a:t> la comptine </a:t>
            </a:r>
            <a:r>
              <a:rPr lang="fr-FR" sz="1200" kern="1200" dirty="0" err="1" smtClean="0">
                <a:solidFill>
                  <a:schemeClr val="tx1"/>
                </a:solidFill>
                <a:effectLst/>
                <a:latin typeface="+mn-lt"/>
                <a:ea typeface="+mn-ea"/>
                <a:cs typeface="+mn-cs"/>
              </a:rPr>
              <a:t>numérique</a:t>
            </a:r>
            <a:r>
              <a:rPr lang="fr-FR" sz="1200" kern="1200" dirty="0" smtClean="0">
                <a:solidFill>
                  <a:schemeClr val="tx1"/>
                </a:solidFill>
                <a:effectLst/>
                <a:latin typeface="+mn-lt"/>
                <a:ea typeface="+mn-ea"/>
                <a:cs typeface="+mn-cs"/>
              </a:rPr>
              <a:t> </a:t>
            </a:r>
            <a:endParaRPr lang="fr-FR" dirty="0" smtClean="0"/>
          </a:p>
          <a:p>
            <a:r>
              <a:rPr lang="fr-FR" sz="1200" kern="1200" dirty="0" smtClean="0">
                <a:solidFill>
                  <a:schemeClr val="tx1"/>
                </a:solidFill>
                <a:effectLst/>
                <a:latin typeface="+mn-lt"/>
                <a:ea typeface="+mn-ea"/>
                <a:cs typeface="+mn-cs"/>
              </a:rPr>
              <a:t>- Compter par pointage synchronisé entre le nom des nombre </a:t>
            </a:r>
            <a:r>
              <a:rPr lang="fr-FR" sz="1200" kern="1200" dirty="0" err="1" smtClean="0">
                <a:solidFill>
                  <a:schemeClr val="tx1"/>
                </a:solidFill>
                <a:effectLst/>
                <a:latin typeface="+mn-lt"/>
                <a:ea typeface="+mn-ea"/>
                <a:cs typeface="+mn-cs"/>
              </a:rPr>
              <a:t>prononcés</a:t>
            </a:r>
            <a:r>
              <a:rPr lang="fr-FR" sz="1200" kern="1200" dirty="0" smtClean="0">
                <a:solidFill>
                  <a:schemeClr val="tx1"/>
                </a:solidFill>
                <a:effectLst/>
                <a:latin typeface="+mn-lt"/>
                <a:ea typeface="+mn-ea"/>
                <a:cs typeface="+mn-cs"/>
              </a:rPr>
              <a:t> et les objets de la collection, sans en oublier, ni en recompter 2 fois </a:t>
            </a:r>
            <a:endParaRPr lang="fr-FR" dirty="0" smtClean="0"/>
          </a:p>
          <a:p>
            <a:r>
              <a:rPr lang="fr-FR" sz="1200" kern="1200" dirty="0" smtClean="0">
                <a:solidFill>
                  <a:schemeClr val="tx1"/>
                </a:solidFill>
                <a:effectLst/>
                <a:latin typeface="+mn-lt"/>
                <a:ea typeface="+mn-ea"/>
                <a:cs typeface="+mn-cs"/>
              </a:rPr>
              <a:t>- Savoir que le dernier nombre prononcé correspond au cardinal de la collection </a:t>
            </a:r>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kern="1200" dirty="0" smtClean="0">
              <a:solidFill>
                <a:srgbClr val="FF0000"/>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kern="1200" dirty="0" smtClean="0">
              <a:solidFill>
                <a:srgbClr val="FF0000"/>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kern="1200" dirty="0" smtClean="0">
              <a:solidFill>
                <a:srgbClr val="FF0000"/>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b="0" kern="1200" dirty="0" smtClean="0">
                <a:solidFill>
                  <a:srgbClr val="FF0000"/>
                </a:solidFill>
                <a:effectLst/>
                <a:latin typeface="+mn-lt"/>
                <a:ea typeface="+mn-ea"/>
                <a:cs typeface="+mn-cs"/>
              </a:rPr>
              <a:t>A_ Le </a:t>
            </a:r>
            <a:r>
              <a:rPr lang="fr-FR" sz="1200" b="1" kern="1200" dirty="0" smtClean="0">
                <a:solidFill>
                  <a:srgbClr val="FF0000"/>
                </a:solidFill>
                <a:effectLst/>
                <a:latin typeface="+mn-lt"/>
                <a:ea typeface="+mn-ea"/>
                <a:cs typeface="+mn-cs"/>
              </a:rPr>
              <a:t>concept de collection </a:t>
            </a:r>
            <a:r>
              <a:rPr lang="fr-FR" sz="1200" b="0" kern="1200" dirty="0" smtClean="0">
                <a:solidFill>
                  <a:schemeClr val="tx1"/>
                </a:solidFill>
                <a:effectLst/>
                <a:latin typeface="+mn-lt"/>
                <a:ea typeface="+mn-ea"/>
                <a:cs typeface="+mn-cs"/>
              </a:rPr>
              <a:t>correspond à un ensemble d’objets unis par une </a:t>
            </a:r>
            <a:r>
              <a:rPr lang="fr-FR" sz="1200" b="0" kern="1200" dirty="0" err="1" smtClean="0">
                <a:solidFill>
                  <a:schemeClr val="tx1"/>
                </a:solidFill>
                <a:effectLst/>
                <a:latin typeface="+mn-lt"/>
                <a:ea typeface="+mn-ea"/>
                <a:cs typeface="+mn-cs"/>
              </a:rPr>
              <a:t>propriéte</a:t>
            </a:r>
            <a:r>
              <a:rPr lang="fr-FR" sz="1200" b="0" kern="1200" dirty="0" smtClean="0">
                <a:solidFill>
                  <a:schemeClr val="tx1"/>
                </a:solidFill>
                <a:effectLst/>
                <a:latin typeface="+mn-lt"/>
                <a:ea typeface="+mn-ea"/>
                <a:cs typeface="+mn-cs"/>
              </a:rPr>
              <a:t>́ commune. </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b="0" i="1" kern="1200" dirty="0" smtClean="0">
                <a:solidFill>
                  <a:schemeClr val="tx1"/>
                </a:solidFill>
                <a:effectLst/>
                <a:latin typeface="+mn-lt"/>
                <a:ea typeface="+mn-ea"/>
                <a:cs typeface="+mn-cs"/>
              </a:rPr>
              <a:t>Par exemple, pour </a:t>
            </a:r>
            <a:r>
              <a:rPr lang="fr-FR" sz="1200" b="0" i="1" kern="1200" dirty="0" err="1" smtClean="0">
                <a:solidFill>
                  <a:schemeClr val="tx1"/>
                </a:solidFill>
                <a:effectLst/>
                <a:latin typeface="+mn-lt"/>
                <a:ea typeface="+mn-ea"/>
                <a:cs typeface="+mn-cs"/>
              </a:rPr>
              <a:t>dénombrer</a:t>
            </a:r>
            <a:r>
              <a:rPr lang="fr-FR" sz="1200" b="0" i="1" kern="1200" dirty="0" smtClean="0">
                <a:solidFill>
                  <a:schemeClr val="tx1"/>
                </a:solidFill>
                <a:effectLst/>
                <a:latin typeface="+mn-lt"/>
                <a:ea typeface="+mn-ea"/>
                <a:cs typeface="+mn-cs"/>
              </a:rPr>
              <a:t> les </a:t>
            </a:r>
            <a:r>
              <a:rPr lang="fr-FR" sz="1200" b="0" i="1" kern="1200" dirty="0" err="1" smtClean="0">
                <a:solidFill>
                  <a:schemeClr val="tx1"/>
                </a:solidFill>
                <a:effectLst/>
                <a:latin typeface="+mn-lt"/>
                <a:ea typeface="+mn-ea"/>
                <a:cs typeface="+mn-cs"/>
              </a:rPr>
              <a:t>élèves</a:t>
            </a:r>
            <a:r>
              <a:rPr lang="fr-FR" sz="1200" b="0" i="1" kern="1200" dirty="0" smtClean="0">
                <a:solidFill>
                  <a:schemeClr val="tx1"/>
                </a:solidFill>
                <a:effectLst/>
                <a:latin typeface="+mn-lt"/>
                <a:ea typeface="+mn-ea"/>
                <a:cs typeface="+mn-cs"/>
              </a:rPr>
              <a:t>, je ne compte pas la </a:t>
            </a:r>
            <a:r>
              <a:rPr lang="fr-FR" sz="1200" b="0" i="1" kern="1200" dirty="0" err="1" smtClean="0">
                <a:solidFill>
                  <a:schemeClr val="tx1"/>
                </a:solidFill>
                <a:effectLst/>
                <a:latin typeface="+mn-lt"/>
                <a:ea typeface="+mn-ea"/>
                <a:cs typeface="+mn-cs"/>
              </a:rPr>
              <a:t>maîtresse</a:t>
            </a:r>
            <a:r>
              <a:rPr lang="fr-FR" sz="1200" b="0" i="1" kern="1200" dirty="0" smtClean="0">
                <a:solidFill>
                  <a:schemeClr val="tx1"/>
                </a:solidFill>
                <a:effectLst/>
                <a:latin typeface="+mn-lt"/>
                <a:ea typeface="+mn-ea"/>
                <a:cs typeface="+mn-cs"/>
              </a:rPr>
              <a:t> car elle ne fait pas partie de la collection. Ce concept est en particulier mis en place par les </a:t>
            </a:r>
            <a:r>
              <a:rPr lang="fr-FR" sz="1200" b="0" i="1" kern="1200" dirty="0" err="1" smtClean="0">
                <a:solidFill>
                  <a:schemeClr val="tx1"/>
                </a:solidFill>
                <a:effectLst/>
                <a:latin typeface="+mn-lt"/>
                <a:ea typeface="+mn-ea"/>
                <a:cs typeface="+mn-cs"/>
              </a:rPr>
              <a:t>activités</a:t>
            </a:r>
            <a:r>
              <a:rPr lang="fr-FR" sz="1200" b="0" i="1" kern="1200" dirty="0" smtClean="0">
                <a:solidFill>
                  <a:schemeClr val="tx1"/>
                </a:solidFill>
                <a:effectLst/>
                <a:latin typeface="+mn-lt"/>
                <a:ea typeface="+mn-ea"/>
                <a:cs typeface="+mn-cs"/>
              </a:rPr>
              <a:t> de tri. </a:t>
            </a:r>
          </a:p>
          <a:p>
            <a:pPr marL="0" marR="0" indent="0" algn="l" defTabSz="457200" rtl="0" eaLnBrk="1" fontAlgn="auto" latinLnBrk="0" hangingPunct="1">
              <a:lnSpc>
                <a:spcPct val="100000"/>
              </a:lnSpc>
              <a:spcBef>
                <a:spcPts val="0"/>
              </a:spcBef>
              <a:spcAft>
                <a:spcPts val="0"/>
              </a:spcAft>
              <a:buClrTx/>
              <a:buSzTx/>
              <a:buFontTx/>
              <a:buNone/>
              <a:tabLst/>
              <a:defRPr/>
            </a:pPr>
            <a:endParaRPr lang="fr-FR" i="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fr-FR" sz="1400" b="1" kern="1200" dirty="0" smtClean="0">
                <a:solidFill>
                  <a:schemeClr val="tx1"/>
                </a:solidFill>
                <a:effectLst/>
                <a:latin typeface="+mn-lt"/>
                <a:ea typeface="+mn-ea"/>
                <a:cs typeface="+mn-cs"/>
              </a:rPr>
              <a:t>B_ Le concept de </a:t>
            </a:r>
            <a:r>
              <a:rPr lang="fr-FR" sz="1400" b="1" kern="1200" dirty="0" err="1" smtClean="0">
                <a:solidFill>
                  <a:schemeClr val="tx1"/>
                </a:solidFill>
                <a:effectLst/>
                <a:latin typeface="+mn-lt"/>
                <a:ea typeface="+mn-ea"/>
                <a:cs typeface="+mn-cs"/>
              </a:rPr>
              <a:t>désignation</a:t>
            </a:r>
            <a:r>
              <a:rPr lang="fr-FR" sz="1400" b="1" kern="1200" dirty="0" smtClean="0">
                <a:solidFill>
                  <a:schemeClr val="tx1"/>
                </a:solidFill>
                <a:effectLst/>
                <a:latin typeface="+mn-lt"/>
                <a:ea typeface="+mn-ea"/>
                <a:cs typeface="+mn-cs"/>
              </a:rPr>
              <a:t> </a:t>
            </a:r>
            <a:r>
              <a:rPr lang="fr-FR" sz="1200" b="0" kern="1200" dirty="0" smtClean="0">
                <a:solidFill>
                  <a:schemeClr val="tx1"/>
                </a:solidFill>
                <a:effectLst/>
                <a:latin typeface="+mn-lt"/>
                <a:ea typeface="+mn-ea"/>
                <a:cs typeface="+mn-cs"/>
              </a:rPr>
              <a:t>revient à remplacer un objet par un symbole. En effet </a:t>
            </a:r>
            <a:r>
              <a:rPr lang="fr-FR" sz="1200" b="0" kern="1200" dirty="0" err="1" smtClean="0">
                <a:solidFill>
                  <a:schemeClr val="tx1"/>
                </a:solidFill>
                <a:effectLst/>
                <a:latin typeface="+mn-lt"/>
                <a:ea typeface="+mn-ea"/>
                <a:cs typeface="+mn-cs"/>
              </a:rPr>
              <a:t>dénombrer</a:t>
            </a:r>
            <a:r>
              <a:rPr lang="fr-FR" sz="1200" b="0" kern="1200" dirty="0" smtClean="0">
                <a:solidFill>
                  <a:schemeClr val="tx1"/>
                </a:solidFill>
                <a:effectLst/>
                <a:latin typeface="+mn-lt"/>
                <a:ea typeface="+mn-ea"/>
                <a:cs typeface="+mn-cs"/>
              </a:rPr>
              <a:t>, c’est attribuer à une collection un symbole qui permet de conserver la </a:t>
            </a:r>
            <a:r>
              <a:rPr lang="fr-FR" sz="1200" b="0" kern="1200" dirty="0" err="1" smtClean="0">
                <a:solidFill>
                  <a:schemeClr val="tx1"/>
                </a:solidFill>
                <a:effectLst/>
                <a:latin typeface="+mn-lt"/>
                <a:ea typeface="+mn-ea"/>
                <a:cs typeface="+mn-cs"/>
              </a:rPr>
              <a:t>mémoire</a:t>
            </a:r>
            <a:r>
              <a:rPr lang="fr-FR" sz="1200" b="0" kern="1200" dirty="0" smtClean="0">
                <a:solidFill>
                  <a:schemeClr val="tx1"/>
                </a:solidFill>
                <a:effectLst/>
                <a:latin typeface="+mn-lt"/>
                <a:ea typeface="+mn-ea"/>
                <a:cs typeface="+mn-cs"/>
              </a:rPr>
              <a:t> de son cardinal : le nombre. </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b="0" i="1" kern="1200" dirty="0" smtClean="0">
                <a:solidFill>
                  <a:schemeClr val="tx1"/>
                </a:solidFill>
                <a:effectLst/>
                <a:latin typeface="+mn-lt"/>
                <a:ea typeface="+mn-ea"/>
                <a:cs typeface="+mn-cs"/>
              </a:rPr>
              <a:t>L’</a:t>
            </a:r>
            <a:r>
              <a:rPr lang="fr-FR" sz="1200" b="0" i="1" kern="1200" dirty="0" err="1" smtClean="0">
                <a:solidFill>
                  <a:schemeClr val="tx1"/>
                </a:solidFill>
                <a:effectLst/>
                <a:latin typeface="+mn-lt"/>
                <a:ea typeface="+mn-ea"/>
                <a:cs typeface="+mn-cs"/>
              </a:rPr>
              <a:t>élève</a:t>
            </a:r>
            <a:r>
              <a:rPr lang="fr-FR" sz="1200" b="0" i="1" kern="1200" dirty="0" smtClean="0">
                <a:solidFill>
                  <a:schemeClr val="tx1"/>
                </a:solidFill>
                <a:effectLst/>
                <a:latin typeface="+mn-lt"/>
                <a:ea typeface="+mn-ea"/>
                <a:cs typeface="+mn-cs"/>
              </a:rPr>
              <a:t> doit pointer une et une seule fois tous les </a:t>
            </a:r>
            <a:r>
              <a:rPr lang="fr-FR" sz="1200" b="0" i="1" kern="1200" dirty="0" err="1" smtClean="0">
                <a:solidFill>
                  <a:schemeClr val="tx1"/>
                </a:solidFill>
                <a:effectLst/>
                <a:latin typeface="+mn-lt"/>
                <a:ea typeface="+mn-ea"/>
                <a:cs typeface="+mn-cs"/>
              </a:rPr>
              <a:t>éléments</a:t>
            </a:r>
            <a:r>
              <a:rPr lang="fr-FR" sz="1200" b="0" i="1" kern="1200" dirty="0" smtClean="0">
                <a:solidFill>
                  <a:schemeClr val="tx1"/>
                </a:solidFill>
                <a:effectLst/>
                <a:latin typeface="+mn-lt"/>
                <a:ea typeface="+mn-ea"/>
                <a:cs typeface="+mn-cs"/>
              </a:rPr>
              <a:t> de la collection. </a:t>
            </a:r>
          </a:p>
          <a:p>
            <a:pPr marL="0" marR="0" indent="0" algn="l" defTabSz="457200" rtl="0" eaLnBrk="1" fontAlgn="auto" latinLnBrk="0" hangingPunct="1">
              <a:lnSpc>
                <a:spcPct val="100000"/>
              </a:lnSpc>
              <a:spcBef>
                <a:spcPts val="0"/>
              </a:spcBef>
              <a:spcAft>
                <a:spcPts val="0"/>
              </a:spcAft>
              <a:buClrTx/>
              <a:buSzTx/>
              <a:buFontTx/>
              <a:buNone/>
              <a:tabLst/>
              <a:defRPr/>
            </a:pPr>
            <a:r>
              <a:rPr lang="fr-FR" sz="1200" b="0" i="1" kern="1200" dirty="0" smtClean="0">
                <a:solidFill>
                  <a:schemeClr val="tx1"/>
                </a:solidFill>
                <a:effectLst/>
                <a:latin typeface="+mn-lt"/>
                <a:ea typeface="+mn-ea"/>
                <a:cs typeface="+mn-cs"/>
              </a:rPr>
              <a:t>Cette </a:t>
            </a:r>
            <a:r>
              <a:rPr lang="fr-FR" sz="1200" b="0" i="1" kern="1200" dirty="0" err="1" smtClean="0">
                <a:solidFill>
                  <a:schemeClr val="tx1"/>
                </a:solidFill>
                <a:effectLst/>
                <a:latin typeface="+mn-lt"/>
                <a:ea typeface="+mn-ea"/>
                <a:cs typeface="+mn-cs"/>
              </a:rPr>
              <a:t>compétence</a:t>
            </a:r>
            <a:r>
              <a:rPr lang="fr-FR" sz="1200" b="0" i="1" kern="1200" dirty="0" smtClean="0">
                <a:solidFill>
                  <a:schemeClr val="tx1"/>
                </a:solidFill>
                <a:effectLst/>
                <a:latin typeface="+mn-lt"/>
                <a:ea typeface="+mn-ea"/>
                <a:cs typeface="+mn-cs"/>
              </a:rPr>
              <a:t>, </a:t>
            </a:r>
            <a:r>
              <a:rPr lang="fr-FR" sz="1200" b="0" i="1" kern="1200" dirty="0" err="1" smtClean="0">
                <a:solidFill>
                  <a:schemeClr val="tx1"/>
                </a:solidFill>
                <a:effectLst/>
                <a:latin typeface="+mn-lt"/>
                <a:ea typeface="+mn-ea"/>
                <a:cs typeface="+mn-cs"/>
              </a:rPr>
              <a:t>nommée</a:t>
            </a:r>
            <a:r>
              <a:rPr lang="fr-FR" sz="1200" b="0" i="1" kern="1200" dirty="0" smtClean="0">
                <a:solidFill>
                  <a:schemeClr val="tx1"/>
                </a:solidFill>
                <a:effectLst/>
                <a:latin typeface="+mn-lt"/>
                <a:ea typeface="+mn-ea"/>
                <a:cs typeface="+mn-cs"/>
              </a:rPr>
              <a:t> « </a:t>
            </a:r>
            <a:r>
              <a:rPr lang="fr-FR" sz="1200" b="1" i="1" kern="1200" dirty="0" err="1" smtClean="0">
                <a:solidFill>
                  <a:schemeClr val="tx1"/>
                </a:solidFill>
                <a:effectLst/>
                <a:latin typeface="+mn-lt"/>
                <a:ea typeface="+mn-ea"/>
                <a:cs typeface="+mn-cs"/>
              </a:rPr>
              <a:t>énumération</a:t>
            </a:r>
            <a:r>
              <a:rPr lang="fr-FR" sz="1200" b="1" i="1" kern="1200" dirty="0" smtClean="0">
                <a:solidFill>
                  <a:schemeClr val="tx1"/>
                </a:solidFill>
                <a:effectLst/>
                <a:latin typeface="+mn-lt"/>
                <a:ea typeface="+mn-ea"/>
                <a:cs typeface="+mn-cs"/>
              </a:rPr>
              <a:t> </a:t>
            </a:r>
            <a:r>
              <a:rPr lang="fr-FR" sz="1200" b="0" i="1" kern="1200" dirty="0" smtClean="0">
                <a:solidFill>
                  <a:schemeClr val="tx1"/>
                </a:solidFill>
                <a:effectLst/>
                <a:latin typeface="+mn-lt"/>
                <a:ea typeface="+mn-ea"/>
                <a:cs typeface="+mn-cs"/>
              </a:rPr>
              <a:t>», peut </a:t>
            </a:r>
            <a:r>
              <a:rPr lang="fr-FR" sz="1200" b="0" i="1" kern="1200" dirty="0" err="1" smtClean="0">
                <a:solidFill>
                  <a:schemeClr val="tx1"/>
                </a:solidFill>
                <a:effectLst/>
                <a:latin typeface="+mn-lt"/>
                <a:ea typeface="+mn-ea"/>
                <a:cs typeface="+mn-cs"/>
              </a:rPr>
              <a:t>être</a:t>
            </a:r>
            <a:r>
              <a:rPr lang="fr-FR" sz="1200" b="0" i="1" kern="1200" dirty="0" smtClean="0">
                <a:solidFill>
                  <a:schemeClr val="tx1"/>
                </a:solidFill>
                <a:effectLst/>
                <a:latin typeface="+mn-lt"/>
                <a:ea typeface="+mn-ea"/>
                <a:cs typeface="+mn-cs"/>
              </a:rPr>
              <a:t> </a:t>
            </a:r>
            <a:r>
              <a:rPr lang="fr-FR" sz="1200" b="0" i="1" kern="1200" dirty="0" err="1" smtClean="0">
                <a:solidFill>
                  <a:schemeClr val="tx1"/>
                </a:solidFill>
                <a:effectLst/>
                <a:latin typeface="+mn-lt"/>
                <a:ea typeface="+mn-ea"/>
                <a:cs typeface="+mn-cs"/>
              </a:rPr>
              <a:t>travaillée</a:t>
            </a:r>
            <a:r>
              <a:rPr lang="fr-FR" sz="1200" b="0" i="1" kern="1200" dirty="0" smtClean="0">
                <a:solidFill>
                  <a:schemeClr val="tx1"/>
                </a:solidFill>
                <a:effectLst/>
                <a:latin typeface="+mn-lt"/>
                <a:ea typeface="+mn-ea"/>
                <a:cs typeface="+mn-cs"/>
              </a:rPr>
              <a:t> </a:t>
            </a:r>
            <a:r>
              <a:rPr lang="fr-FR" sz="1200" b="0" i="1" kern="1200" dirty="0" err="1" smtClean="0">
                <a:solidFill>
                  <a:schemeClr val="tx1"/>
                </a:solidFill>
                <a:effectLst/>
                <a:latin typeface="+mn-lt"/>
                <a:ea typeface="+mn-ea"/>
                <a:cs typeface="+mn-cs"/>
              </a:rPr>
              <a:t>indépendamment</a:t>
            </a:r>
            <a:r>
              <a:rPr lang="fr-FR" sz="1200" b="0" i="1" kern="1200" dirty="0" smtClean="0">
                <a:solidFill>
                  <a:schemeClr val="tx1"/>
                </a:solidFill>
                <a:effectLst/>
                <a:latin typeface="+mn-lt"/>
                <a:ea typeface="+mn-ea"/>
                <a:cs typeface="+mn-cs"/>
              </a:rPr>
              <a:t> de celle de la </a:t>
            </a:r>
            <a:r>
              <a:rPr lang="fr-FR" sz="1200" b="0" i="1" kern="1200" dirty="0" err="1" smtClean="0">
                <a:solidFill>
                  <a:schemeClr val="tx1"/>
                </a:solidFill>
                <a:effectLst/>
                <a:latin typeface="+mn-lt"/>
                <a:ea typeface="+mn-ea"/>
                <a:cs typeface="+mn-cs"/>
              </a:rPr>
              <a:t>récitation</a:t>
            </a:r>
            <a:r>
              <a:rPr lang="fr-FR" sz="1200" b="0" i="1" kern="1200" dirty="0" smtClean="0">
                <a:solidFill>
                  <a:schemeClr val="tx1"/>
                </a:solidFill>
                <a:effectLst/>
                <a:latin typeface="+mn-lt"/>
                <a:ea typeface="+mn-ea"/>
                <a:cs typeface="+mn-cs"/>
              </a:rPr>
              <a:t> de la comptine.</a:t>
            </a:r>
          </a:p>
          <a:p>
            <a:pPr marL="0" marR="0" indent="0" algn="l" defTabSz="457200" rtl="0" eaLnBrk="1" fontAlgn="auto" latinLnBrk="0" hangingPunct="1">
              <a:lnSpc>
                <a:spcPct val="100000"/>
              </a:lnSpc>
              <a:spcBef>
                <a:spcPts val="0"/>
              </a:spcBef>
              <a:spcAft>
                <a:spcPts val="0"/>
              </a:spcAft>
              <a:buClrTx/>
              <a:buSzTx/>
              <a:buFontTx/>
              <a:buNone/>
              <a:tabLst/>
              <a:defRPr/>
            </a:pPr>
            <a:r>
              <a:rPr lang="fr-FR" sz="1200" b="0" i="1" kern="1200" dirty="0" smtClean="0">
                <a:solidFill>
                  <a:schemeClr val="tx1"/>
                </a:solidFill>
                <a:effectLst/>
                <a:latin typeface="+mn-lt"/>
                <a:ea typeface="+mn-ea"/>
                <a:cs typeface="+mn-cs"/>
              </a:rPr>
              <a:t> </a:t>
            </a:r>
            <a:r>
              <a:rPr lang="fr-FR" sz="1200" b="0" kern="1200" dirty="0" smtClean="0">
                <a:solidFill>
                  <a:schemeClr val="tx1"/>
                </a:solidFill>
                <a:effectLst/>
                <a:latin typeface="+mn-lt"/>
                <a:ea typeface="+mn-ea"/>
                <a:cs typeface="+mn-cs"/>
              </a:rPr>
              <a:t>Il s’agit de </a:t>
            </a:r>
            <a:r>
              <a:rPr lang="fr-FR" sz="1200" b="0" kern="1200" dirty="0" err="1" smtClean="0">
                <a:solidFill>
                  <a:schemeClr val="tx1"/>
                </a:solidFill>
                <a:effectLst/>
                <a:latin typeface="+mn-lt"/>
                <a:ea typeface="+mn-ea"/>
                <a:cs typeface="+mn-cs"/>
              </a:rPr>
              <a:t>développer</a:t>
            </a:r>
            <a:r>
              <a:rPr lang="fr-FR" sz="1200" b="0" kern="1200" dirty="0" smtClean="0">
                <a:solidFill>
                  <a:schemeClr val="tx1"/>
                </a:solidFill>
                <a:effectLst/>
                <a:latin typeface="+mn-lt"/>
                <a:ea typeface="+mn-ea"/>
                <a:cs typeface="+mn-cs"/>
              </a:rPr>
              <a:t> des </a:t>
            </a:r>
            <a:r>
              <a:rPr lang="fr-FR" sz="1200" b="0" kern="1200" dirty="0" err="1" smtClean="0">
                <a:solidFill>
                  <a:schemeClr val="tx1"/>
                </a:solidFill>
                <a:effectLst/>
                <a:latin typeface="+mn-lt"/>
                <a:ea typeface="+mn-ea"/>
                <a:cs typeface="+mn-cs"/>
              </a:rPr>
              <a:t>procédures</a:t>
            </a:r>
            <a:r>
              <a:rPr lang="fr-FR" sz="1200" b="0" kern="1200" dirty="0" smtClean="0">
                <a:solidFill>
                  <a:schemeClr val="tx1"/>
                </a:solidFill>
                <a:effectLst/>
                <a:latin typeface="+mn-lt"/>
                <a:ea typeface="+mn-ea"/>
                <a:cs typeface="+mn-cs"/>
              </a:rPr>
              <a:t> pour </a:t>
            </a:r>
            <a:r>
              <a:rPr lang="fr-FR" sz="1200" b="0" kern="1200" dirty="0" err="1" smtClean="0">
                <a:solidFill>
                  <a:schemeClr val="tx1"/>
                </a:solidFill>
                <a:effectLst/>
                <a:latin typeface="+mn-lt"/>
                <a:ea typeface="+mn-ea"/>
                <a:cs typeface="+mn-cs"/>
              </a:rPr>
              <a:t>être</a:t>
            </a:r>
            <a:r>
              <a:rPr lang="fr-FR" sz="1200" b="0" kern="1200" dirty="0" smtClean="0">
                <a:solidFill>
                  <a:schemeClr val="tx1"/>
                </a:solidFill>
                <a:effectLst/>
                <a:latin typeface="+mn-lt"/>
                <a:ea typeface="+mn-ea"/>
                <a:cs typeface="+mn-cs"/>
              </a:rPr>
              <a:t> </a:t>
            </a:r>
            <a:r>
              <a:rPr lang="fr-FR" sz="1200" b="0" kern="1200" dirty="0" err="1" smtClean="0">
                <a:solidFill>
                  <a:schemeClr val="tx1"/>
                </a:solidFill>
                <a:effectLst/>
                <a:latin typeface="+mn-lt"/>
                <a:ea typeface="+mn-ea"/>
                <a:cs typeface="+mn-cs"/>
              </a:rPr>
              <a:t>sûr</a:t>
            </a:r>
            <a:r>
              <a:rPr lang="fr-FR" sz="1200" b="0" kern="1200" dirty="0" smtClean="0">
                <a:solidFill>
                  <a:schemeClr val="tx1"/>
                </a:solidFill>
                <a:effectLst/>
                <a:latin typeface="+mn-lt"/>
                <a:ea typeface="+mn-ea"/>
                <a:cs typeface="+mn-cs"/>
              </a:rPr>
              <a:t> de ne pas oublier d’objet et ne pas pointer deux fois le </a:t>
            </a:r>
            <a:r>
              <a:rPr lang="fr-FR" sz="1200" b="0" kern="1200" dirty="0" err="1" smtClean="0">
                <a:solidFill>
                  <a:schemeClr val="tx1"/>
                </a:solidFill>
                <a:effectLst/>
                <a:latin typeface="+mn-lt"/>
                <a:ea typeface="+mn-ea"/>
                <a:cs typeface="+mn-cs"/>
              </a:rPr>
              <a:t>même</a:t>
            </a:r>
            <a:r>
              <a:rPr lang="fr-FR" sz="1200" b="0" kern="1200" dirty="0" smtClean="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r>
              <a:rPr lang="fr-FR" sz="1200" b="0" kern="1200" dirty="0" smtClean="0">
                <a:solidFill>
                  <a:schemeClr val="tx1"/>
                </a:solidFill>
                <a:effectLst/>
                <a:latin typeface="+mn-lt"/>
                <a:ea typeface="+mn-ea"/>
                <a:cs typeface="+mn-cs"/>
              </a:rPr>
              <a:t> Les </a:t>
            </a:r>
            <a:r>
              <a:rPr lang="fr-FR" sz="1200" b="0" kern="1200" dirty="0" err="1" smtClean="0">
                <a:solidFill>
                  <a:schemeClr val="tx1"/>
                </a:solidFill>
                <a:effectLst/>
                <a:latin typeface="+mn-lt"/>
                <a:ea typeface="+mn-ea"/>
                <a:cs typeface="+mn-cs"/>
              </a:rPr>
              <a:t>procédures</a:t>
            </a:r>
            <a:r>
              <a:rPr lang="fr-FR" sz="1200" b="0" kern="1200" dirty="0" smtClean="0">
                <a:solidFill>
                  <a:schemeClr val="tx1"/>
                </a:solidFill>
                <a:effectLst/>
                <a:latin typeface="+mn-lt"/>
                <a:ea typeface="+mn-ea"/>
                <a:cs typeface="+mn-cs"/>
              </a:rPr>
              <a:t> d’</a:t>
            </a:r>
            <a:r>
              <a:rPr lang="fr-FR" sz="1200" b="0" kern="1200" dirty="0" err="1" smtClean="0">
                <a:solidFill>
                  <a:schemeClr val="tx1"/>
                </a:solidFill>
                <a:effectLst/>
                <a:latin typeface="+mn-lt"/>
                <a:ea typeface="+mn-ea"/>
                <a:cs typeface="+mn-cs"/>
              </a:rPr>
              <a:t>énumération</a:t>
            </a:r>
            <a:r>
              <a:rPr lang="fr-FR" sz="1200" b="0" kern="1200" dirty="0" smtClean="0">
                <a:solidFill>
                  <a:schemeClr val="tx1"/>
                </a:solidFill>
                <a:effectLst/>
                <a:latin typeface="+mn-lt"/>
                <a:ea typeface="+mn-ea"/>
                <a:cs typeface="+mn-cs"/>
              </a:rPr>
              <a:t> sont </a:t>
            </a:r>
            <a:r>
              <a:rPr lang="fr-FR" sz="1200" b="0" kern="1200" dirty="0" err="1" smtClean="0">
                <a:solidFill>
                  <a:schemeClr val="tx1"/>
                </a:solidFill>
                <a:effectLst/>
                <a:latin typeface="+mn-lt"/>
                <a:ea typeface="+mn-ea"/>
                <a:cs typeface="+mn-cs"/>
              </a:rPr>
              <a:t>dépendantes</a:t>
            </a:r>
            <a:r>
              <a:rPr lang="fr-FR" sz="1200" b="0" kern="1200" dirty="0" smtClean="0">
                <a:solidFill>
                  <a:schemeClr val="tx1"/>
                </a:solidFill>
                <a:effectLst/>
                <a:latin typeface="+mn-lt"/>
                <a:ea typeface="+mn-ea"/>
                <a:cs typeface="+mn-cs"/>
              </a:rPr>
              <a:t> de la nature de la collection, de son organisation spatiale, du fait que les objets soient </a:t>
            </a:r>
            <a:r>
              <a:rPr lang="fr-FR" sz="1200" b="0" kern="1200" dirty="0" err="1" smtClean="0">
                <a:solidFill>
                  <a:schemeClr val="tx1"/>
                </a:solidFill>
                <a:effectLst/>
                <a:latin typeface="+mn-lt"/>
                <a:ea typeface="+mn-ea"/>
                <a:cs typeface="+mn-cs"/>
              </a:rPr>
              <a:t>déplaçables</a:t>
            </a:r>
            <a:r>
              <a:rPr lang="fr-FR" sz="1200" b="0" kern="1200" dirty="0" smtClean="0">
                <a:solidFill>
                  <a:schemeClr val="tx1"/>
                </a:solidFill>
                <a:effectLst/>
                <a:latin typeface="+mn-lt"/>
                <a:ea typeface="+mn-ea"/>
                <a:cs typeface="+mn-cs"/>
              </a:rPr>
              <a:t> ou non. On peut marquer les objets d’un trait de crayon (</a:t>
            </a:r>
            <a:r>
              <a:rPr lang="fr-FR" sz="1200" b="0" kern="1200" dirty="0" err="1" smtClean="0">
                <a:solidFill>
                  <a:schemeClr val="tx1"/>
                </a:solidFill>
                <a:effectLst/>
                <a:latin typeface="+mn-lt"/>
                <a:ea typeface="+mn-ea"/>
                <a:cs typeface="+mn-cs"/>
              </a:rPr>
              <a:t>procédure</a:t>
            </a:r>
            <a:r>
              <a:rPr lang="fr-FR" sz="1200" b="0" kern="1200" dirty="0" smtClean="0">
                <a:solidFill>
                  <a:schemeClr val="tx1"/>
                </a:solidFill>
                <a:effectLst/>
                <a:latin typeface="+mn-lt"/>
                <a:ea typeface="+mn-ea"/>
                <a:cs typeface="+mn-cs"/>
              </a:rPr>
              <a:t> de pointage), les </a:t>
            </a:r>
            <a:r>
              <a:rPr lang="fr-FR" sz="1200" b="0" kern="1200" dirty="0" err="1" smtClean="0">
                <a:solidFill>
                  <a:schemeClr val="tx1"/>
                </a:solidFill>
                <a:effectLst/>
                <a:latin typeface="+mn-lt"/>
                <a:ea typeface="+mn-ea"/>
                <a:cs typeface="+mn-cs"/>
              </a:rPr>
              <a:t>déplacer</a:t>
            </a:r>
            <a:r>
              <a:rPr lang="fr-FR" sz="1200" b="0" kern="1200" dirty="0" smtClean="0">
                <a:solidFill>
                  <a:schemeClr val="tx1"/>
                </a:solidFill>
                <a:effectLst/>
                <a:latin typeface="+mn-lt"/>
                <a:ea typeface="+mn-ea"/>
                <a:cs typeface="+mn-cs"/>
              </a:rPr>
              <a:t> pour distinguer ceux qui sont </a:t>
            </a:r>
            <a:r>
              <a:rPr lang="fr-FR" sz="1200" b="0" kern="1200" dirty="0" err="1" smtClean="0">
                <a:solidFill>
                  <a:schemeClr val="tx1"/>
                </a:solidFill>
                <a:effectLst/>
                <a:latin typeface="+mn-lt"/>
                <a:ea typeface="+mn-ea"/>
                <a:cs typeface="+mn-cs"/>
              </a:rPr>
              <a:t>déja</a:t>
            </a:r>
            <a:r>
              <a:rPr lang="fr-FR" sz="1200" b="0" kern="1200" dirty="0" smtClean="0">
                <a:solidFill>
                  <a:schemeClr val="tx1"/>
                </a:solidFill>
                <a:effectLst/>
                <a:latin typeface="+mn-lt"/>
                <a:ea typeface="+mn-ea"/>
                <a:cs typeface="+mn-cs"/>
              </a:rPr>
              <a:t>̀ pris en compte et ceux restant (</a:t>
            </a:r>
            <a:r>
              <a:rPr lang="fr-FR" sz="1200" b="0" kern="1200" dirty="0" err="1" smtClean="0">
                <a:solidFill>
                  <a:schemeClr val="tx1"/>
                </a:solidFill>
                <a:effectLst/>
                <a:latin typeface="+mn-lt"/>
                <a:ea typeface="+mn-ea"/>
                <a:cs typeface="+mn-cs"/>
              </a:rPr>
              <a:t>procédure</a:t>
            </a:r>
            <a:r>
              <a:rPr lang="fr-FR" sz="1200" b="0" kern="1200" dirty="0" smtClean="0">
                <a:solidFill>
                  <a:schemeClr val="tx1"/>
                </a:solidFill>
                <a:effectLst/>
                <a:latin typeface="+mn-lt"/>
                <a:ea typeface="+mn-ea"/>
                <a:cs typeface="+mn-cs"/>
              </a:rPr>
              <a:t> de </a:t>
            </a:r>
            <a:r>
              <a:rPr lang="fr-FR" sz="1200" b="0" kern="1200" dirty="0" err="1" smtClean="0">
                <a:solidFill>
                  <a:schemeClr val="tx1"/>
                </a:solidFill>
                <a:effectLst/>
                <a:latin typeface="+mn-lt"/>
                <a:ea typeface="+mn-ea"/>
                <a:cs typeface="+mn-cs"/>
              </a:rPr>
              <a:t>séparation</a:t>
            </a:r>
            <a:r>
              <a:rPr lang="fr-FR" sz="1200" b="0" kern="1200" dirty="0" smtClean="0">
                <a:solidFill>
                  <a:schemeClr val="tx1"/>
                </a:solidFill>
                <a:effectLst/>
                <a:latin typeface="+mn-lt"/>
                <a:ea typeface="+mn-ea"/>
                <a:cs typeface="+mn-cs"/>
              </a:rPr>
              <a:t>), mettre les objets en ligne, faire un chemin mental ou </a:t>
            </a:r>
            <a:r>
              <a:rPr lang="fr-FR" sz="1200" b="0" kern="1200" dirty="0" err="1" smtClean="0">
                <a:solidFill>
                  <a:schemeClr val="tx1"/>
                </a:solidFill>
                <a:effectLst/>
                <a:latin typeface="+mn-lt"/>
                <a:ea typeface="+mn-ea"/>
                <a:cs typeface="+mn-cs"/>
              </a:rPr>
              <a:t>matérialise</a:t>
            </a:r>
            <a:r>
              <a:rPr lang="fr-FR" sz="1200" b="0" kern="1200" dirty="0" smtClean="0">
                <a:solidFill>
                  <a:schemeClr val="tx1"/>
                </a:solidFill>
                <a:effectLst/>
                <a:latin typeface="+mn-lt"/>
                <a:ea typeface="+mn-ea"/>
                <a:cs typeface="+mn-cs"/>
              </a:rPr>
              <a:t>́ (parcourir la collection en reliant ses </a:t>
            </a:r>
            <a:r>
              <a:rPr lang="fr-FR" sz="1200" b="0" kern="1200" dirty="0" err="1" smtClean="0">
                <a:solidFill>
                  <a:schemeClr val="tx1"/>
                </a:solidFill>
                <a:effectLst/>
                <a:latin typeface="+mn-lt"/>
                <a:ea typeface="+mn-ea"/>
                <a:cs typeface="+mn-cs"/>
              </a:rPr>
              <a:t>éléments</a:t>
            </a:r>
            <a:r>
              <a:rPr lang="fr-FR" sz="1200" b="0" kern="1200" dirty="0" smtClean="0">
                <a:solidFill>
                  <a:schemeClr val="tx1"/>
                </a:solidFill>
                <a:effectLst/>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b="1" kern="1200" dirty="0" err="1" smtClean="0">
                <a:solidFill>
                  <a:schemeClr val="tx1"/>
                </a:solidFill>
                <a:effectLst/>
                <a:latin typeface="+mn-lt"/>
                <a:ea typeface="+mn-ea"/>
                <a:cs typeface="+mn-cs"/>
              </a:rPr>
              <a:t>C_L’élève</a:t>
            </a:r>
            <a:r>
              <a:rPr lang="fr-FR" sz="1200" b="1" kern="1200" dirty="0" smtClean="0">
                <a:solidFill>
                  <a:schemeClr val="tx1"/>
                </a:solidFill>
                <a:effectLst/>
                <a:latin typeface="+mn-lt"/>
                <a:ea typeface="+mn-ea"/>
                <a:cs typeface="+mn-cs"/>
              </a:rPr>
              <a:t> doit </a:t>
            </a:r>
            <a:r>
              <a:rPr lang="fr-FR" sz="1200" b="1" kern="1200" dirty="0" err="1" smtClean="0">
                <a:solidFill>
                  <a:schemeClr val="tx1"/>
                </a:solidFill>
                <a:effectLst/>
                <a:latin typeface="+mn-lt"/>
                <a:ea typeface="+mn-ea"/>
                <a:cs typeface="+mn-cs"/>
              </a:rPr>
              <a:t>connaître</a:t>
            </a:r>
            <a:r>
              <a:rPr lang="fr-FR" sz="1200" b="1" kern="1200" dirty="0" smtClean="0">
                <a:solidFill>
                  <a:schemeClr val="tx1"/>
                </a:solidFill>
                <a:effectLst/>
                <a:latin typeface="+mn-lt"/>
                <a:ea typeface="+mn-ea"/>
                <a:cs typeface="+mn-cs"/>
              </a:rPr>
              <a:t> la </a:t>
            </a:r>
            <a:r>
              <a:rPr lang="fr-FR" sz="1200" b="1" kern="1200" dirty="0" err="1" smtClean="0">
                <a:solidFill>
                  <a:schemeClr val="tx1"/>
                </a:solidFill>
                <a:effectLst/>
                <a:latin typeface="+mn-lt"/>
                <a:ea typeface="+mn-ea"/>
                <a:cs typeface="+mn-cs"/>
              </a:rPr>
              <a:t>chaîne</a:t>
            </a:r>
            <a:r>
              <a:rPr lang="fr-FR" sz="1200" b="1" kern="1200" dirty="0" smtClean="0">
                <a:solidFill>
                  <a:schemeClr val="tx1"/>
                </a:solidFill>
                <a:effectLst/>
                <a:latin typeface="+mn-lt"/>
                <a:ea typeface="+mn-ea"/>
                <a:cs typeface="+mn-cs"/>
              </a:rPr>
              <a:t> orale, </a:t>
            </a:r>
            <a:r>
              <a:rPr lang="fr-FR" sz="1200" b="0" kern="1200" dirty="0" smtClean="0">
                <a:solidFill>
                  <a:schemeClr val="tx1"/>
                </a:solidFill>
                <a:effectLst/>
                <a:latin typeface="+mn-lt"/>
                <a:ea typeface="+mn-ea"/>
                <a:cs typeface="+mn-cs"/>
              </a:rPr>
              <a:t>c’est–à–dire la suite des mots–nombres. </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kern="1200" dirty="0" smtClean="0">
              <a:solidFill>
                <a:schemeClr val="tx1"/>
              </a:solidFill>
              <a:effectLst/>
              <a:latin typeface="+mn-lt"/>
              <a:ea typeface="+mn-ea"/>
              <a:cs typeface="+mn-cs"/>
            </a:endParaRPr>
          </a:p>
          <a:p>
            <a:r>
              <a:rPr lang="fr-FR" sz="1200" b="0" kern="1200" dirty="0" smtClean="0">
                <a:solidFill>
                  <a:schemeClr val="tx1"/>
                </a:solidFill>
                <a:effectLst/>
                <a:latin typeface="+mn-lt"/>
                <a:ea typeface="+mn-ea"/>
                <a:cs typeface="+mn-cs"/>
              </a:rPr>
              <a:t>D_ L’</a:t>
            </a:r>
            <a:r>
              <a:rPr lang="fr-FR" sz="1200" b="0" kern="1200" dirty="0" err="1" smtClean="0">
                <a:solidFill>
                  <a:schemeClr val="tx1"/>
                </a:solidFill>
                <a:effectLst/>
                <a:latin typeface="+mn-lt"/>
                <a:ea typeface="+mn-ea"/>
                <a:cs typeface="+mn-cs"/>
              </a:rPr>
              <a:t>élève</a:t>
            </a:r>
            <a:r>
              <a:rPr lang="fr-FR" sz="1200" b="0" kern="1200" dirty="0" smtClean="0">
                <a:solidFill>
                  <a:schemeClr val="tx1"/>
                </a:solidFill>
                <a:effectLst/>
                <a:latin typeface="+mn-lt"/>
                <a:ea typeface="+mn-ea"/>
                <a:cs typeface="+mn-cs"/>
              </a:rPr>
              <a:t> doit </a:t>
            </a:r>
            <a:r>
              <a:rPr lang="fr-FR" sz="1200" b="0" kern="1200" dirty="0" err="1" smtClean="0">
                <a:solidFill>
                  <a:schemeClr val="tx1"/>
                </a:solidFill>
                <a:effectLst/>
                <a:latin typeface="+mn-lt"/>
                <a:ea typeface="+mn-ea"/>
                <a:cs typeface="+mn-cs"/>
              </a:rPr>
              <a:t>également</a:t>
            </a:r>
            <a:r>
              <a:rPr lang="fr-FR" sz="1200" b="0" kern="1200" dirty="0" smtClean="0">
                <a:solidFill>
                  <a:schemeClr val="tx1"/>
                </a:solidFill>
                <a:effectLst/>
                <a:latin typeface="+mn-lt"/>
                <a:ea typeface="+mn-ea"/>
                <a:cs typeface="+mn-cs"/>
              </a:rPr>
              <a:t> </a:t>
            </a:r>
            <a:r>
              <a:rPr lang="fr-FR" sz="1200" b="1" kern="1200" dirty="0" smtClean="0">
                <a:solidFill>
                  <a:schemeClr val="tx1"/>
                </a:solidFill>
                <a:effectLst/>
                <a:latin typeface="+mn-lt"/>
                <a:ea typeface="+mn-ea"/>
                <a:cs typeface="+mn-cs"/>
              </a:rPr>
              <a:t>synchroniser le pointage </a:t>
            </a:r>
            <a:r>
              <a:rPr lang="fr-FR" sz="1200" b="0" kern="1200" dirty="0" smtClean="0">
                <a:solidFill>
                  <a:schemeClr val="tx1"/>
                </a:solidFill>
                <a:effectLst/>
                <a:latin typeface="+mn-lt"/>
                <a:ea typeface="+mn-ea"/>
                <a:cs typeface="+mn-cs"/>
              </a:rPr>
              <a:t>des </a:t>
            </a:r>
            <a:r>
              <a:rPr lang="fr-FR" sz="1200" b="0" kern="1200" dirty="0" err="1" smtClean="0">
                <a:solidFill>
                  <a:schemeClr val="tx1"/>
                </a:solidFill>
                <a:effectLst/>
                <a:latin typeface="+mn-lt"/>
                <a:ea typeface="+mn-ea"/>
                <a:cs typeface="+mn-cs"/>
              </a:rPr>
              <a:t>éléments</a:t>
            </a:r>
            <a:r>
              <a:rPr lang="fr-FR" sz="1200" b="0" kern="1200" dirty="0" smtClean="0">
                <a:solidFill>
                  <a:schemeClr val="tx1"/>
                </a:solidFill>
                <a:effectLst/>
                <a:latin typeface="+mn-lt"/>
                <a:ea typeface="+mn-ea"/>
                <a:cs typeface="+mn-cs"/>
              </a:rPr>
              <a:t> de la collection avec la </a:t>
            </a:r>
            <a:r>
              <a:rPr lang="fr-FR" sz="1200" b="0" kern="1200" dirty="0" err="1" smtClean="0">
                <a:solidFill>
                  <a:schemeClr val="tx1"/>
                </a:solidFill>
                <a:effectLst/>
                <a:latin typeface="+mn-lt"/>
                <a:ea typeface="+mn-ea"/>
                <a:cs typeface="+mn-cs"/>
              </a:rPr>
              <a:t>récitation</a:t>
            </a:r>
            <a:r>
              <a:rPr lang="fr-FR" sz="1200" b="0" kern="1200" dirty="0" smtClean="0">
                <a:solidFill>
                  <a:schemeClr val="tx1"/>
                </a:solidFill>
                <a:effectLst/>
                <a:latin typeface="+mn-lt"/>
                <a:ea typeface="+mn-ea"/>
                <a:cs typeface="+mn-cs"/>
              </a:rPr>
              <a:t> des mots–nombres. </a:t>
            </a:r>
            <a:endParaRPr lang="fr-FR" dirty="0" smtClean="0"/>
          </a:p>
          <a:p>
            <a:endParaRPr lang="fr-FR" sz="1200" b="0" kern="1200" dirty="0" smtClean="0">
              <a:solidFill>
                <a:schemeClr val="tx1"/>
              </a:solidFill>
              <a:effectLst/>
              <a:latin typeface="+mn-lt"/>
              <a:ea typeface="+mn-ea"/>
              <a:cs typeface="+mn-cs"/>
            </a:endParaRPr>
          </a:p>
          <a:p>
            <a:r>
              <a:rPr lang="fr-FR" sz="1200" b="0" kern="1200" dirty="0" smtClean="0">
                <a:solidFill>
                  <a:schemeClr val="tx1"/>
                </a:solidFill>
                <a:effectLst/>
                <a:latin typeface="+mn-lt"/>
                <a:ea typeface="+mn-ea"/>
                <a:cs typeface="+mn-cs"/>
              </a:rPr>
              <a:t>E_ Il doit </a:t>
            </a:r>
            <a:r>
              <a:rPr lang="fr-FR" sz="1200" b="0" kern="1200" dirty="0" err="1" smtClean="0">
                <a:solidFill>
                  <a:schemeClr val="tx1"/>
                </a:solidFill>
                <a:effectLst/>
                <a:latin typeface="+mn-lt"/>
                <a:ea typeface="+mn-ea"/>
                <a:cs typeface="+mn-cs"/>
              </a:rPr>
              <a:t>également</a:t>
            </a:r>
            <a:r>
              <a:rPr lang="fr-FR" sz="1200" b="0" kern="1200" dirty="0" smtClean="0">
                <a:solidFill>
                  <a:schemeClr val="tx1"/>
                </a:solidFill>
                <a:effectLst/>
                <a:latin typeface="+mn-lt"/>
                <a:ea typeface="+mn-ea"/>
                <a:cs typeface="+mn-cs"/>
              </a:rPr>
              <a:t> faire </a:t>
            </a:r>
            <a:r>
              <a:rPr lang="fr-FR" sz="1200" b="1" kern="1200" dirty="0" smtClean="0">
                <a:solidFill>
                  <a:schemeClr val="tx1"/>
                </a:solidFill>
                <a:effectLst/>
                <a:latin typeface="+mn-lt"/>
                <a:ea typeface="+mn-ea"/>
                <a:cs typeface="+mn-cs"/>
              </a:rPr>
              <a:t>abstraction de certaines </a:t>
            </a:r>
            <a:r>
              <a:rPr lang="fr-FR" sz="1200" b="1" kern="1200" dirty="0" err="1" smtClean="0">
                <a:solidFill>
                  <a:schemeClr val="tx1"/>
                </a:solidFill>
                <a:effectLst/>
                <a:latin typeface="+mn-lt"/>
                <a:ea typeface="+mn-ea"/>
                <a:cs typeface="+mn-cs"/>
              </a:rPr>
              <a:t>propriétés</a:t>
            </a:r>
            <a:r>
              <a:rPr lang="fr-FR" sz="1200" b="1" kern="1200" dirty="0" smtClean="0">
                <a:solidFill>
                  <a:schemeClr val="tx1"/>
                </a:solidFill>
                <a:effectLst/>
                <a:latin typeface="+mn-lt"/>
                <a:ea typeface="+mn-ea"/>
                <a:cs typeface="+mn-cs"/>
              </a:rPr>
              <a:t> </a:t>
            </a:r>
            <a:r>
              <a:rPr lang="fr-FR" sz="1200" b="0" kern="1200" dirty="0" smtClean="0">
                <a:solidFill>
                  <a:schemeClr val="tx1"/>
                </a:solidFill>
                <a:effectLst/>
                <a:latin typeface="+mn-lt"/>
                <a:ea typeface="+mn-ea"/>
                <a:cs typeface="+mn-cs"/>
              </a:rPr>
              <a:t>des objets de la collection, c’est–à–dire compter une grosse bille comme une petite, une bille bleue comme une rouge...</a:t>
            </a:r>
            <a:br>
              <a:rPr lang="fr-FR" sz="1200" b="0" kern="1200" dirty="0" smtClean="0">
                <a:solidFill>
                  <a:schemeClr val="tx1"/>
                </a:solidFill>
                <a:effectLst/>
                <a:latin typeface="+mn-lt"/>
                <a:ea typeface="+mn-ea"/>
                <a:cs typeface="+mn-cs"/>
              </a:rPr>
            </a:br>
            <a:endParaRPr lang="fr-FR" sz="1200" b="0" kern="1200" dirty="0" smtClean="0">
              <a:solidFill>
                <a:schemeClr val="tx1"/>
              </a:solidFill>
              <a:effectLst/>
              <a:latin typeface="+mn-lt"/>
              <a:ea typeface="+mn-ea"/>
              <a:cs typeface="+mn-cs"/>
            </a:endParaRPr>
          </a:p>
          <a:p>
            <a:r>
              <a:rPr lang="fr-FR" sz="1200" b="0" kern="1200" dirty="0" smtClean="0">
                <a:solidFill>
                  <a:schemeClr val="tx1"/>
                </a:solidFill>
                <a:effectLst/>
                <a:latin typeface="+mn-lt"/>
                <a:ea typeface="+mn-ea"/>
                <a:cs typeface="+mn-cs"/>
              </a:rPr>
              <a:t>F_ L’</a:t>
            </a:r>
            <a:r>
              <a:rPr lang="fr-FR" sz="1200" b="0" kern="1200" dirty="0" err="1" smtClean="0">
                <a:solidFill>
                  <a:schemeClr val="tx1"/>
                </a:solidFill>
                <a:effectLst/>
                <a:latin typeface="+mn-lt"/>
                <a:ea typeface="+mn-ea"/>
                <a:cs typeface="+mn-cs"/>
              </a:rPr>
              <a:t>élève</a:t>
            </a:r>
            <a:r>
              <a:rPr lang="fr-FR" sz="1200" b="0" kern="1200" dirty="0" smtClean="0">
                <a:solidFill>
                  <a:schemeClr val="tx1"/>
                </a:solidFill>
                <a:effectLst/>
                <a:latin typeface="+mn-lt"/>
                <a:ea typeface="+mn-ea"/>
                <a:cs typeface="+mn-cs"/>
              </a:rPr>
              <a:t> doit comprendre que le </a:t>
            </a:r>
            <a:r>
              <a:rPr lang="fr-FR" sz="1200" b="1" kern="1200" dirty="0" smtClean="0">
                <a:solidFill>
                  <a:schemeClr val="tx1"/>
                </a:solidFill>
                <a:effectLst/>
                <a:latin typeface="+mn-lt"/>
                <a:ea typeface="+mn-ea"/>
                <a:cs typeface="+mn-cs"/>
              </a:rPr>
              <a:t>dernier mot nombre prononcé correspond au cardinal </a:t>
            </a:r>
            <a:r>
              <a:rPr lang="fr-FR" sz="1200" b="0" kern="1200" dirty="0" smtClean="0">
                <a:solidFill>
                  <a:schemeClr val="tx1"/>
                </a:solidFill>
                <a:effectLst/>
                <a:latin typeface="+mn-lt"/>
                <a:ea typeface="+mn-ea"/>
                <a:cs typeface="+mn-cs"/>
              </a:rPr>
              <a:t>de la collection, c’est–à–dire au nombre d’objets </a:t>
            </a:r>
            <a:r>
              <a:rPr lang="fr-FR" sz="1200" b="0" kern="1200" dirty="0" err="1" smtClean="0">
                <a:solidFill>
                  <a:schemeClr val="tx1"/>
                </a:solidFill>
                <a:effectLst/>
                <a:latin typeface="+mn-lt"/>
                <a:ea typeface="+mn-ea"/>
                <a:cs typeface="+mn-cs"/>
              </a:rPr>
              <a:t>présents</a:t>
            </a:r>
            <a:r>
              <a:rPr lang="fr-FR" sz="1200" b="0" kern="1200" dirty="0" smtClean="0">
                <a:solidFill>
                  <a:schemeClr val="tx1"/>
                </a:solidFill>
                <a:effectLst/>
                <a:latin typeface="+mn-lt"/>
                <a:ea typeface="+mn-ea"/>
                <a:cs typeface="+mn-cs"/>
              </a:rPr>
              <a:t>. </a:t>
            </a:r>
          </a:p>
          <a:p>
            <a:r>
              <a:rPr lang="fr-FR" sz="1200" b="0" kern="1200" dirty="0" smtClean="0">
                <a:solidFill>
                  <a:schemeClr val="tx1"/>
                </a:solidFill>
                <a:effectLst/>
                <a:latin typeface="+mn-lt"/>
                <a:ea typeface="+mn-ea"/>
                <a:cs typeface="+mn-cs"/>
              </a:rPr>
              <a:t>Il s’agit pour l’</a:t>
            </a:r>
            <a:r>
              <a:rPr lang="fr-FR" sz="1200" b="0" kern="1200" dirty="0" err="1" smtClean="0">
                <a:solidFill>
                  <a:schemeClr val="tx1"/>
                </a:solidFill>
                <a:effectLst/>
                <a:latin typeface="+mn-lt"/>
                <a:ea typeface="+mn-ea"/>
                <a:cs typeface="+mn-cs"/>
              </a:rPr>
              <a:t>élève</a:t>
            </a:r>
            <a:r>
              <a:rPr lang="fr-FR" sz="1200" b="0" kern="1200" dirty="0" smtClean="0">
                <a:solidFill>
                  <a:schemeClr val="tx1"/>
                </a:solidFill>
                <a:effectLst/>
                <a:latin typeface="+mn-lt"/>
                <a:ea typeface="+mn-ea"/>
                <a:cs typeface="+mn-cs"/>
              </a:rPr>
              <a:t> de faire le lien entre le fait d’attribuer un </a:t>
            </a:r>
            <a:r>
              <a:rPr lang="fr-FR" sz="1200" b="0" kern="1200" dirty="0" err="1" smtClean="0">
                <a:solidFill>
                  <a:schemeClr val="tx1"/>
                </a:solidFill>
                <a:effectLst/>
                <a:latin typeface="+mn-lt"/>
                <a:ea typeface="+mn-ea"/>
                <a:cs typeface="+mn-cs"/>
              </a:rPr>
              <a:t>numéro</a:t>
            </a:r>
            <a:r>
              <a:rPr lang="fr-FR" sz="1200" b="0" kern="1200" dirty="0" smtClean="0">
                <a:solidFill>
                  <a:schemeClr val="tx1"/>
                </a:solidFill>
                <a:effectLst/>
                <a:latin typeface="+mn-lt"/>
                <a:ea typeface="+mn-ea"/>
                <a:cs typeface="+mn-cs"/>
              </a:rPr>
              <a:t> à chaque objet (comptage– </a:t>
            </a:r>
            <a:r>
              <a:rPr lang="fr-FR" sz="1200" b="0" kern="1200" dirty="0" err="1" smtClean="0">
                <a:solidFill>
                  <a:schemeClr val="tx1"/>
                </a:solidFill>
                <a:effectLst/>
                <a:latin typeface="+mn-lt"/>
                <a:ea typeface="+mn-ea"/>
                <a:cs typeface="+mn-cs"/>
              </a:rPr>
              <a:t>numérotage</a:t>
            </a:r>
            <a:r>
              <a:rPr lang="fr-FR" sz="1200" b="0" kern="1200" dirty="0" smtClean="0">
                <a:solidFill>
                  <a:schemeClr val="tx1"/>
                </a:solidFill>
                <a:effectLst/>
                <a:latin typeface="+mn-lt"/>
                <a:ea typeface="+mn-ea"/>
                <a:cs typeface="+mn-cs"/>
              </a:rPr>
              <a:t>) et le cardinal de la collection. </a:t>
            </a:r>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fr-FR" sz="1200" b="0" kern="1200" dirty="0" err="1" smtClean="0">
                <a:solidFill>
                  <a:schemeClr val="tx1"/>
                </a:solidFill>
                <a:effectLst/>
                <a:latin typeface="+mn-lt"/>
                <a:ea typeface="+mn-ea"/>
                <a:cs typeface="+mn-cs"/>
              </a:rPr>
              <a:t>G_L’élève</a:t>
            </a:r>
            <a:r>
              <a:rPr lang="fr-FR" sz="1200" b="0" kern="1200" dirty="0" smtClean="0">
                <a:solidFill>
                  <a:schemeClr val="tx1"/>
                </a:solidFill>
                <a:effectLst/>
                <a:latin typeface="+mn-lt"/>
                <a:ea typeface="+mn-ea"/>
                <a:cs typeface="+mn-cs"/>
              </a:rPr>
              <a:t> doit se rendre compte que </a:t>
            </a:r>
            <a:r>
              <a:rPr lang="fr-FR" sz="1200" b="1" kern="1200" dirty="0" smtClean="0">
                <a:solidFill>
                  <a:schemeClr val="tx1"/>
                </a:solidFill>
                <a:effectLst/>
                <a:latin typeface="+mn-lt"/>
                <a:ea typeface="+mn-ea"/>
                <a:cs typeface="+mn-cs"/>
              </a:rPr>
              <a:t>l’ordre de pointage est </a:t>
            </a:r>
            <a:r>
              <a:rPr lang="fr-FR" sz="1200" b="1" kern="1200" dirty="0" err="1" smtClean="0">
                <a:solidFill>
                  <a:schemeClr val="tx1"/>
                </a:solidFill>
                <a:effectLst/>
                <a:latin typeface="+mn-lt"/>
                <a:ea typeface="+mn-ea"/>
                <a:cs typeface="+mn-cs"/>
              </a:rPr>
              <a:t>indifférent</a:t>
            </a:r>
            <a:r>
              <a:rPr lang="fr-FR" sz="1200" b="1" kern="1200" dirty="0" smtClean="0">
                <a:solidFill>
                  <a:schemeClr val="tx1"/>
                </a:solidFill>
                <a:effectLst/>
                <a:latin typeface="+mn-lt"/>
                <a:ea typeface="+mn-ea"/>
                <a:cs typeface="+mn-cs"/>
              </a:rPr>
              <a:t> </a:t>
            </a:r>
            <a:r>
              <a:rPr lang="fr-FR" sz="1200" b="0" kern="1200" dirty="0" smtClean="0">
                <a:solidFill>
                  <a:schemeClr val="tx1"/>
                </a:solidFill>
                <a:effectLst/>
                <a:latin typeface="+mn-lt"/>
                <a:ea typeface="+mn-ea"/>
                <a:cs typeface="+mn-cs"/>
              </a:rPr>
              <a:t>et qu’il conduit toujours à </a:t>
            </a:r>
            <a:r>
              <a:rPr lang="fr-FR" sz="1200" b="0" kern="1200" dirty="0" err="1" smtClean="0">
                <a:solidFill>
                  <a:schemeClr val="tx1"/>
                </a:solidFill>
                <a:effectLst/>
                <a:latin typeface="+mn-lt"/>
                <a:ea typeface="+mn-ea"/>
                <a:cs typeface="+mn-cs"/>
              </a:rPr>
              <a:t>désigner</a:t>
            </a:r>
            <a:r>
              <a:rPr lang="fr-FR" sz="1200" b="0" kern="1200" dirty="0" smtClean="0">
                <a:solidFill>
                  <a:schemeClr val="tx1"/>
                </a:solidFill>
                <a:effectLst/>
                <a:latin typeface="+mn-lt"/>
                <a:ea typeface="+mn-ea"/>
                <a:cs typeface="+mn-cs"/>
              </a:rPr>
              <a:t> la </a:t>
            </a:r>
            <a:r>
              <a:rPr lang="fr-FR" sz="1200" b="0" kern="1200" dirty="0" err="1" smtClean="0">
                <a:solidFill>
                  <a:schemeClr val="tx1"/>
                </a:solidFill>
                <a:effectLst/>
                <a:latin typeface="+mn-lt"/>
                <a:ea typeface="+mn-ea"/>
                <a:cs typeface="+mn-cs"/>
              </a:rPr>
              <a:t>même</a:t>
            </a:r>
            <a:r>
              <a:rPr lang="fr-FR" sz="1200" b="0" kern="1200" dirty="0" smtClean="0">
                <a:solidFill>
                  <a:schemeClr val="tx1"/>
                </a:solidFill>
                <a:effectLst/>
                <a:latin typeface="+mn-lt"/>
                <a:ea typeface="+mn-ea"/>
                <a:cs typeface="+mn-cs"/>
              </a:rPr>
              <a:t> </a:t>
            </a:r>
            <a:r>
              <a:rPr lang="fr-FR" sz="1200" b="0" kern="1200" dirty="0" err="1" smtClean="0">
                <a:solidFill>
                  <a:schemeClr val="tx1"/>
                </a:solidFill>
                <a:effectLst/>
                <a:latin typeface="+mn-lt"/>
                <a:ea typeface="+mn-ea"/>
                <a:cs typeface="+mn-cs"/>
              </a:rPr>
              <a:t>quantite</a:t>
            </a:r>
            <a:r>
              <a:rPr lang="fr-FR" sz="1200" b="0" kern="1200" dirty="0" smtClean="0">
                <a:solidFill>
                  <a:schemeClr val="tx1"/>
                </a:solidFill>
                <a:effectLst/>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b="0" kern="1200" dirty="0" smtClean="0">
                <a:solidFill>
                  <a:schemeClr val="tx1"/>
                </a:solidFill>
                <a:effectLst/>
                <a:latin typeface="+mn-lt"/>
                <a:ea typeface="+mn-ea"/>
                <a:cs typeface="+mn-cs"/>
              </a:rPr>
              <a:t>Pour ce faire, il est </a:t>
            </a:r>
            <a:r>
              <a:rPr lang="fr-FR" sz="1200" b="0" kern="1200" dirty="0" err="1" smtClean="0">
                <a:solidFill>
                  <a:schemeClr val="tx1"/>
                </a:solidFill>
                <a:effectLst/>
                <a:latin typeface="+mn-lt"/>
                <a:ea typeface="+mn-ea"/>
                <a:cs typeface="+mn-cs"/>
              </a:rPr>
              <a:t>intéressant</a:t>
            </a:r>
            <a:r>
              <a:rPr lang="fr-FR" sz="1200" b="0" kern="1200" dirty="0" smtClean="0">
                <a:solidFill>
                  <a:schemeClr val="tx1"/>
                </a:solidFill>
                <a:effectLst/>
                <a:latin typeface="+mn-lt"/>
                <a:ea typeface="+mn-ea"/>
                <a:cs typeface="+mn-cs"/>
              </a:rPr>
              <a:t> de </a:t>
            </a:r>
            <a:r>
              <a:rPr lang="fr-FR" sz="1200" b="0" kern="1200" dirty="0" err="1" smtClean="0">
                <a:solidFill>
                  <a:schemeClr val="tx1"/>
                </a:solidFill>
                <a:effectLst/>
                <a:latin typeface="+mn-lt"/>
                <a:ea typeface="+mn-ea"/>
                <a:cs typeface="+mn-cs"/>
              </a:rPr>
              <a:t>développer</a:t>
            </a:r>
            <a:r>
              <a:rPr lang="fr-FR" sz="1200" b="0" kern="1200" dirty="0" smtClean="0">
                <a:solidFill>
                  <a:schemeClr val="tx1"/>
                </a:solidFill>
                <a:effectLst/>
                <a:latin typeface="+mn-lt"/>
                <a:ea typeface="+mn-ea"/>
                <a:cs typeface="+mn-cs"/>
              </a:rPr>
              <a:t> cette </a:t>
            </a:r>
            <a:r>
              <a:rPr lang="fr-FR" sz="1200" b="0" kern="1200" dirty="0" err="1" smtClean="0">
                <a:solidFill>
                  <a:schemeClr val="tx1"/>
                </a:solidFill>
                <a:effectLst/>
                <a:latin typeface="+mn-lt"/>
                <a:ea typeface="+mn-ea"/>
                <a:cs typeface="+mn-cs"/>
              </a:rPr>
              <a:t>compétence</a:t>
            </a:r>
            <a:r>
              <a:rPr lang="fr-FR" sz="1200" b="0" kern="1200" dirty="0" smtClean="0">
                <a:solidFill>
                  <a:schemeClr val="tx1"/>
                </a:solidFill>
                <a:effectLst/>
                <a:latin typeface="+mn-lt"/>
                <a:ea typeface="+mn-ea"/>
                <a:cs typeface="+mn-cs"/>
              </a:rPr>
              <a:t> </a:t>
            </a:r>
            <a:r>
              <a:rPr lang="fr-FR" sz="1200" b="0" kern="1200" dirty="0" err="1" smtClean="0">
                <a:solidFill>
                  <a:schemeClr val="tx1"/>
                </a:solidFill>
                <a:effectLst/>
                <a:latin typeface="+mn-lt"/>
                <a:ea typeface="+mn-ea"/>
                <a:cs typeface="+mn-cs"/>
              </a:rPr>
              <a:t>indépendamment</a:t>
            </a:r>
            <a:r>
              <a:rPr lang="fr-FR" sz="1200" b="0" kern="1200" dirty="0" smtClean="0">
                <a:solidFill>
                  <a:schemeClr val="tx1"/>
                </a:solidFill>
                <a:effectLst/>
                <a:latin typeface="+mn-lt"/>
                <a:ea typeface="+mn-ea"/>
                <a:cs typeface="+mn-cs"/>
              </a:rPr>
              <a:t> du </a:t>
            </a:r>
            <a:r>
              <a:rPr lang="fr-FR" sz="1200" b="0" kern="1200" dirty="0" err="1" smtClean="0">
                <a:solidFill>
                  <a:schemeClr val="tx1"/>
                </a:solidFill>
                <a:effectLst/>
                <a:latin typeface="+mn-lt"/>
                <a:ea typeface="+mn-ea"/>
                <a:cs typeface="+mn-cs"/>
              </a:rPr>
              <a:t>dénombrement</a:t>
            </a:r>
            <a:r>
              <a:rPr lang="fr-FR" sz="1200" b="0" kern="1200" dirty="0" smtClean="0">
                <a:solidFill>
                  <a:schemeClr val="tx1"/>
                </a:solidFill>
                <a:effectLst/>
                <a:latin typeface="+mn-lt"/>
                <a:ea typeface="+mn-ea"/>
                <a:cs typeface="+mn-cs"/>
              </a:rPr>
              <a:t> par comptage, par exemple en utilisant </a:t>
            </a:r>
            <a:r>
              <a:rPr lang="fr-FR" sz="1200" b="1" kern="1200" dirty="0" smtClean="0">
                <a:solidFill>
                  <a:schemeClr val="tx1"/>
                </a:solidFill>
                <a:effectLst/>
                <a:latin typeface="+mn-lt"/>
                <a:ea typeface="+mn-ea"/>
                <a:cs typeface="+mn-cs"/>
              </a:rPr>
              <a:t>le </a:t>
            </a:r>
            <a:r>
              <a:rPr lang="fr-FR" sz="1200" b="1" i="1" kern="1200" dirty="0" err="1" smtClean="0">
                <a:solidFill>
                  <a:schemeClr val="tx1"/>
                </a:solidFill>
                <a:effectLst/>
                <a:latin typeface="+mn-lt"/>
                <a:ea typeface="+mn-ea"/>
                <a:cs typeface="+mn-cs"/>
              </a:rPr>
              <a:t>subitizing</a:t>
            </a:r>
            <a:r>
              <a:rPr lang="fr-FR" sz="1200" b="0" i="1" kern="1200" dirty="0" smtClean="0">
                <a:solidFill>
                  <a:schemeClr val="tx1"/>
                </a:solidFill>
                <a:effectLst/>
                <a:latin typeface="+mn-lt"/>
                <a:ea typeface="+mn-ea"/>
                <a:cs typeface="+mn-cs"/>
              </a:rPr>
              <a:t>, </a:t>
            </a:r>
            <a:r>
              <a:rPr lang="fr-FR" sz="1200" b="0" kern="1200" dirty="0" smtClean="0">
                <a:solidFill>
                  <a:schemeClr val="tx1"/>
                </a:solidFill>
                <a:effectLst/>
                <a:latin typeface="+mn-lt"/>
                <a:ea typeface="+mn-ea"/>
                <a:cs typeface="+mn-cs"/>
              </a:rPr>
              <a:t>qui est la </a:t>
            </a:r>
            <a:r>
              <a:rPr lang="fr-FR" sz="1200" b="0" kern="1200" dirty="0" err="1" smtClean="0">
                <a:solidFill>
                  <a:schemeClr val="tx1"/>
                </a:solidFill>
                <a:effectLst/>
                <a:latin typeface="+mn-lt"/>
                <a:ea typeface="+mn-ea"/>
                <a:cs typeface="+mn-cs"/>
              </a:rPr>
              <a:t>capacite</a:t>
            </a:r>
            <a:r>
              <a:rPr lang="fr-FR" sz="1200" b="0" kern="1200" dirty="0" smtClean="0">
                <a:solidFill>
                  <a:schemeClr val="tx1"/>
                </a:solidFill>
                <a:effectLst/>
                <a:latin typeface="+mn-lt"/>
                <a:ea typeface="+mn-ea"/>
                <a:cs typeface="+mn-cs"/>
              </a:rPr>
              <a:t>́ de percevoir globalement les petites </a:t>
            </a:r>
            <a:r>
              <a:rPr lang="fr-FR" sz="1200" b="0" kern="1200" dirty="0" err="1" smtClean="0">
                <a:solidFill>
                  <a:schemeClr val="tx1"/>
                </a:solidFill>
                <a:effectLst/>
                <a:latin typeface="+mn-lt"/>
                <a:ea typeface="+mn-ea"/>
                <a:cs typeface="+mn-cs"/>
              </a:rPr>
              <a:t>quantités</a:t>
            </a:r>
            <a:r>
              <a:rPr lang="fr-FR" sz="1200" b="0" kern="1200" dirty="0" smtClean="0">
                <a:solidFill>
                  <a:schemeClr val="tx1"/>
                </a:solidFill>
                <a:effectLst/>
                <a:latin typeface="+mn-lt"/>
                <a:ea typeface="+mn-ea"/>
                <a:cs typeface="+mn-cs"/>
              </a:rPr>
              <a:t> (</a:t>
            </a:r>
            <a:r>
              <a:rPr lang="fr-FR" sz="1200" b="0" kern="1200" dirty="0" err="1" smtClean="0">
                <a:solidFill>
                  <a:schemeClr val="tx1"/>
                </a:solidFill>
                <a:effectLst/>
                <a:latin typeface="+mn-lt"/>
                <a:ea typeface="+mn-ea"/>
                <a:cs typeface="+mn-cs"/>
              </a:rPr>
              <a:t>inférieures</a:t>
            </a:r>
            <a:r>
              <a:rPr lang="fr-FR" sz="1200" b="0" kern="1200" dirty="0" smtClean="0">
                <a:solidFill>
                  <a:schemeClr val="tx1"/>
                </a:solidFill>
                <a:effectLst/>
                <a:latin typeface="+mn-lt"/>
                <a:ea typeface="+mn-ea"/>
                <a:cs typeface="+mn-cs"/>
              </a:rPr>
              <a:t> à quatre) ou, suite à un apprentissage, des </a:t>
            </a:r>
            <a:r>
              <a:rPr lang="fr-FR" sz="1200" b="0" kern="1200" dirty="0" err="1" smtClean="0">
                <a:solidFill>
                  <a:schemeClr val="tx1"/>
                </a:solidFill>
                <a:effectLst/>
                <a:latin typeface="+mn-lt"/>
                <a:ea typeface="+mn-ea"/>
                <a:cs typeface="+mn-cs"/>
              </a:rPr>
              <a:t>quantités</a:t>
            </a:r>
            <a:r>
              <a:rPr lang="fr-FR" sz="1200" b="0" kern="1200" dirty="0" smtClean="0">
                <a:solidFill>
                  <a:schemeClr val="tx1"/>
                </a:solidFill>
                <a:effectLst/>
                <a:latin typeface="+mn-lt"/>
                <a:ea typeface="+mn-ea"/>
                <a:cs typeface="+mn-cs"/>
              </a:rPr>
              <a:t> </a:t>
            </a:r>
            <a:r>
              <a:rPr lang="fr-FR" sz="1200" b="0" kern="1200" dirty="0" err="1" smtClean="0">
                <a:solidFill>
                  <a:schemeClr val="tx1"/>
                </a:solidFill>
                <a:effectLst/>
                <a:latin typeface="+mn-lt"/>
                <a:ea typeface="+mn-ea"/>
                <a:cs typeface="+mn-cs"/>
              </a:rPr>
              <a:t>organisées</a:t>
            </a:r>
            <a:r>
              <a:rPr lang="fr-FR" sz="1200" b="0" kern="1200" dirty="0" smtClean="0">
                <a:solidFill>
                  <a:schemeClr val="tx1"/>
                </a:solidFill>
                <a:effectLst/>
                <a:latin typeface="+mn-lt"/>
                <a:ea typeface="+mn-ea"/>
                <a:cs typeface="+mn-cs"/>
              </a:rPr>
              <a:t> comme les constellations (les </a:t>
            </a:r>
            <a:r>
              <a:rPr lang="fr-FR" sz="1200" b="0" kern="1200" dirty="0" err="1" smtClean="0">
                <a:solidFill>
                  <a:schemeClr val="tx1"/>
                </a:solidFill>
                <a:effectLst/>
                <a:latin typeface="+mn-lt"/>
                <a:ea typeface="+mn-ea"/>
                <a:cs typeface="+mn-cs"/>
              </a:rPr>
              <a:t>dés</a:t>
            </a:r>
            <a:r>
              <a:rPr lang="fr-FR" sz="1200" b="0" kern="1200" dirty="0" smtClean="0">
                <a:solidFill>
                  <a:schemeClr val="tx1"/>
                </a:solidFill>
                <a:effectLst/>
                <a:latin typeface="+mn-lt"/>
                <a:ea typeface="+mn-ea"/>
                <a:cs typeface="+mn-cs"/>
              </a:rPr>
              <a:t>). En montrant </a:t>
            </a:r>
            <a:r>
              <a:rPr lang="fr-FR" sz="1200" b="0" kern="1200" dirty="0" err="1" smtClean="0">
                <a:solidFill>
                  <a:schemeClr val="tx1"/>
                </a:solidFill>
                <a:effectLst/>
                <a:latin typeface="+mn-lt"/>
                <a:ea typeface="+mn-ea"/>
                <a:cs typeface="+mn-cs"/>
              </a:rPr>
              <a:t>très</a:t>
            </a:r>
            <a:r>
              <a:rPr lang="fr-FR" sz="1200" b="0" kern="1200" dirty="0" smtClean="0">
                <a:solidFill>
                  <a:schemeClr val="tx1"/>
                </a:solidFill>
                <a:effectLst/>
                <a:latin typeface="+mn-lt"/>
                <a:ea typeface="+mn-ea"/>
                <a:cs typeface="+mn-cs"/>
              </a:rPr>
              <a:t> rapidement une </a:t>
            </a:r>
            <a:r>
              <a:rPr lang="fr-FR" sz="1200" b="0" kern="1200" dirty="0" err="1" smtClean="0">
                <a:solidFill>
                  <a:schemeClr val="tx1"/>
                </a:solidFill>
                <a:effectLst/>
                <a:latin typeface="+mn-lt"/>
                <a:ea typeface="+mn-ea"/>
                <a:cs typeface="+mn-cs"/>
              </a:rPr>
              <a:t>quantite</a:t>
            </a:r>
            <a:r>
              <a:rPr lang="fr-FR" sz="1200" b="0" kern="1200" dirty="0" smtClean="0">
                <a:solidFill>
                  <a:schemeClr val="tx1"/>
                </a:solidFill>
                <a:effectLst/>
                <a:latin typeface="+mn-lt"/>
                <a:ea typeface="+mn-ea"/>
                <a:cs typeface="+mn-cs"/>
              </a:rPr>
              <a:t>́ à un </a:t>
            </a:r>
            <a:r>
              <a:rPr lang="fr-FR" sz="1200" b="0" kern="1200" dirty="0" err="1" smtClean="0">
                <a:solidFill>
                  <a:schemeClr val="tx1"/>
                </a:solidFill>
                <a:effectLst/>
                <a:latin typeface="+mn-lt"/>
                <a:ea typeface="+mn-ea"/>
                <a:cs typeface="+mn-cs"/>
              </a:rPr>
              <a:t>élève</a:t>
            </a:r>
            <a:r>
              <a:rPr lang="fr-FR" sz="1200" b="0" kern="1200" dirty="0" smtClean="0">
                <a:solidFill>
                  <a:schemeClr val="tx1"/>
                </a:solidFill>
                <a:effectLst/>
                <a:latin typeface="+mn-lt"/>
                <a:ea typeface="+mn-ea"/>
                <a:cs typeface="+mn-cs"/>
              </a:rPr>
              <a:t>, on l’oblige à utiliser la perception globale puis pour la </a:t>
            </a:r>
            <a:r>
              <a:rPr lang="fr-FR" sz="1200" b="0" kern="1200" dirty="0" err="1" smtClean="0">
                <a:solidFill>
                  <a:schemeClr val="tx1"/>
                </a:solidFill>
                <a:effectLst/>
                <a:latin typeface="+mn-lt"/>
                <a:ea typeface="+mn-ea"/>
                <a:cs typeface="+mn-cs"/>
              </a:rPr>
              <a:t>vérification</a:t>
            </a:r>
            <a:r>
              <a:rPr lang="fr-FR" sz="1200" b="0" kern="1200" dirty="0" smtClean="0">
                <a:solidFill>
                  <a:schemeClr val="tx1"/>
                </a:solidFill>
                <a:effectLst/>
                <a:latin typeface="+mn-lt"/>
                <a:ea typeface="+mn-ea"/>
                <a:cs typeface="+mn-cs"/>
              </a:rPr>
              <a:t>, il peut compter. </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b="0" kern="1200" dirty="0" smtClean="0">
                <a:solidFill>
                  <a:schemeClr val="tx1"/>
                </a:solidFill>
                <a:effectLst/>
                <a:latin typeface="+mn-lt"/>
                <a:ea typeface="+mn-ea"/>
                <a:cs typeface="+mn-cs"/>
              </a:rPr>
              <a:t>Les </a:t>
            </a:r>
            <a:r>
              <a:rPr lang="fr-FR" sz="1200" b="0" kern="1200" dirty="0" err="1" smtClean="0">
                <a:solidFill>
                  <a:schemeClr val="tx1"/>
                </a:solidFill>
                <a:effectLst/>
                <a:latin typeface="+mn-lt"/>
                <a:ea typeface="+mn-ea"/>
                <a:cs typeface="+mn-cs"/>
              </a:rPr>
              <a:t>élèves</a:t>
            </a:r>
            <a:r>
              <a:rPr lang="fr-FR" sz="1200" b="0" kern="1200" dirty="0" smtClean="0">
                <a:solidFill>
                  <a:schemeClr val="tx1"/>
                </a:solidFill>
                <a:effectLst/>
                <a:latin typeface="+mn-lt"/>
                <a:ea typeface="+mn-ea"/>
                <a:cs typeface="+mn-cs"/>
              </a:rPr>
              <a:t> doivent comprendre ce à </a:t>
            </a:r>
            <a:r>
              <a:rPr lang="fr-FR" sz="1200" b="1" kern="1200" dirty="0" smtClean="0">
                <a:solidFill>
                  <a:schemeClr val="tx1"/>
                </a:solidFill>
                <a:effectLst/>
                <a:latin typeface="+mn-lt"/>
                <a:ea typeface="+mn-ea"/>
                <a:cs typeface="+mn-cs"/>
              </a:rPr>
              <a:t>quoi servent les nombres. </a:t>
            </a:r>
            <a:endParaRPr lang="fr-FR" sz="1200" b="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b="1" kern="1200" dirty="0" smtClean="0">
                <a:solidFill>
                  <a:schemeClr val="tx1"/>
                </a:solidFill>
                <a:effectLst/>
                <a:latin typeface="+mn-lt"/>
                <a:ea typeface="+mn-ea"/>
                <a:cs typeface="+mn-cs"/>
              </a:rPr>
              <a:t>La </a:t>
            </a:r>
            <a:r>
              <a:rPr lang="fr-FR" sz="1200" b="1" kern="1200" dirty="0" err="1" smtClean="0">
                <a:solidFill>
                  <a:schemeClr val="tx1"/>
                </a:solidFill>
                <a:effectLst/>
                <a:latin typeface="+mn-lt"/>
                <a:ea typeface="+mn-ea"/>
                <a:cs typeface="+mn-cs"/>
              </a:rPr>
              <a:t>première</a:t>
            </a:r>
            <a:r>
              <a:rPr lang="fr-FR" sz="1200" b="1" kern="1200" dirty="0" smtClean="0">
                <a:solidFill>
                  <a:schemeClr val="tx1"/>
                </a:solidFill>
                <a:effectLst/>
                <a:latin typeface="+mn-lt"/>
                <a:ea typeface="+mn-ea"/>
                <a:cs typeface="+mn-cs"/>
              </a:rPr>
              <a:t> fonction est de </a:t>
            </a:r>
            <a:r>
              <a:rPr lang="fr-FR" sz="1200" b="1" kern="1200" dirty="0" err="1" smtClean="0">
                <a:solidFill>
                  <a:schemeClr val="tx1"/>
                </a:solidFill>
                <a:effectLst/>
                <a:latin typeface="+mn-lt"/>
                <a:ea typeface="+mn-ea"/>
                <a:cs typeface="+mn-cs"/>
              </a:rPr>
              <a:t>mémoriser</a:t>
            </a:r>
            <a:r>
              <a:rPr lang="fr-FR" sz="1200" b="1" kern="1200" dirty="0" smtClean="0">
                <a:solidFill>
                  <a:schemeClr val="tx1"/>
                </a:solidFill>
                <a:effectLst/>
                <a:latin typeface="+mn-lt"/>
                <a:ea typeface="+mn-ea"/>
                <a:cs typeface="+mn-cs"/>
              </a:rPr>
              <a:t> les </a:t>
            </a:r>
            <a:r>
              <a:rPr lang="fr-FR" sz="1200" b="1" kern="1200" dirty="0" err="1" smtClean="0">
                <a:solidFill>
                  <a:schemeClr val="tx1"/>
                </a:solidFill>
                <a:effectLst/>
                <a:latin typeface="+mn-lt"/>
                <a:ea typeface="+mn-ea"/>
                <a:cs typeface="+mn-cs"/>
              </a:rPr>
              <a:t>quantités</a:t>
            </a:r>
            <a:r>
              <a:rPr lang="fr-FR" sz="1200" b="0" kern="1200" dirty="0" smtClean="0">
                <a:solidFill>
                  <a:schemeClr val="tx1"/>
                </a:solidFill>
                <a:effectLst/>
                <a:latin typeface="+mn-lt"/>
                <a:ea typeface="+mn-ea"/>
                <a:cs typeface="+mn-cs"/>
              </a:rPr>
              <a:t>. Il faut donc proposer aux </a:t>
            </a:r>
            <a:r>
              <a:rPr lang="fr-FR" sz="1200" b="0" kern="1200" dirty="0" err="1" smtClean="0">
                <a:solidFill>
                  <a:schemeClr val="tx1"/>
                </a:solidFill>
                <a:effectLst/>
                <a:latin typeface="+mn-lt"/>
                <a:ea typeface="+mn-ea"/>
                <a:cs typeface="+mn-cs"/>
              </a:rPr>
              <a:t>élèves</a:t>
            </a:r>
            <a:r>
              <a:rPr lang="fr-FR" sz="1200" b="0" kern="1200" dirty="0" smtClean="0">
                <a:solidFill>
                  <a:schemeClr val="tx1"/>
                </a:solidFill>
                <a:effectLst/>
                <a:latin typeface="+mn-lt"/>
                <a:ea typeface="+mn-ea"/>
                <a:cs typeface="+mn-cs"/>
              </a:rPr>
              <a:t> une situation pour laquelle </a:t>
            </a:r>
            <a:r>
              <a:rPr lang="fr-FR" sz="1200" b="1" kern="1200" dirty="0" smtClean="0">
                <a:solidFill>
                  <a:schemeClr val="tx1"/>
                </a:solidFill>
                <a:effectLst/>
                <a:latin typeface="+mn-lt"/>
                <a:ea typeface="+mn-ea"/>
                <a:cs typeface="+mn-cs"/>
              </a:rPr>
              <a:t>la </a:t>
            </a:r>
            <a:r>
              <a:rPr lang="fr-FR" sz="1200" b="1" kern="1200" dirty="0" err="1" smtClean="0">
                <a:solidFill>
                  <a:schemeClr val="tx1"/>
                </a:solidFill>
                <a:effectLst/>
                <a:latin typeface="+mn-lt"/>
                <a:ea typeface="+mn-ea"/>
                <a:cs typeface="+mn-cs"/>
              </a:rPr>
              <a:t>mémorisation</a:t>
            </a:r>
            <a:r>
              <a:rPr lang="fr-FR" sz="1200" b="1" kern="1200" dirty="0" smtClean="0">
                <a:solidFill>
                  <a:schemeClr val="tx1"/>
                </a:solidFill>
                <a:effectLst/>
                <a:latin typeface="+mn-lt"/>
                <a:ea typeface="+mn-ea"/>
                <a:cs typeface="+mn-cs"/>
              </a:rPr>
              <a:t> de la </a:t>
            </a:r>
            <a:r>
              <a:rPr lang="fr-FR" sz="1200" b="1" kern="1200" dirty="0" err="1" smtClean="0">
                <a:solidFill>
                  <a:schemeClr val="tx1"/>
                </a:solidFill>
                <a:effectLst/>
                <a:latin typeface="+mn-lt"/>
                <a:ea typeface="+mn-ea"/>
                <a:cs typeface="+mn-cs"/>
              </a:rPr>
              <a:t>quantite</a:t>
            </a:r>
            <a:r>
              <a:rPr lang="fr-FR" sz="1200" b="1" kern="1200" dirty="0" smtClean="0">
                <a:solidFill>
                  <a:schemeClr val="tx1"/>
                </a:solidFill>
                <a:effectLst/>
                <a:latin typeface="+mn-lt"/>
                <a:ea typeface="+mn-ea"/>
                <a:cs typeface="+mn-cs"/>
              </a:rPr>
              <a:t>́ </a:t>
            </a:r>
            <a:r>
              <a:rPr lang="fr-FR" sz="1200" b="0" kern="1200" dirty="0" smtClean="0">
                <a:solidFill>
                  <a:schemeClr val="tx1"/>
                </a:solidFill>
                <a:effectLst/>
                <a:latin typeface="+mn-lt"/>
                <a:ea typeface="+mn-ea"/>
                <a:cs typeface="+mn-cs"/>
              </a:rPr>
              <a:t>impose l’utilisation du nombre. </a:t>
            </a:r>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b="1" kern="1200" dirty="0" smtClean="0">
                <a:solidFill>
                  <a:schemeClr val="tx1"/>
                </a:solidFill>
                <a:effectLst/>
                <a:latin typeface="+mn-lt"/>
                <a:ea typeface="+mn-ea"/>
                <a:cs typeface="+mn-cs"/>
              </a:rPr>
              <a:t>La </a:t>
            </a:r>
            <a:r>
              <a:rPr lang="fr-FR" sz="1200" b="1" kern="1200" dirty="0" err="1" smtClean="0">
                <a:solidFill>
                  <a:schemeClr val="tx1"/>
                </a:solidFill>
                <a:effectLst/>
                <a:latin typeface="+mn-lt"/>
                <a:ea typeface="+mn-ea"/>
                <a:cs typeface="+mn-cs"/>
              </a:rPr>
              <a:t>deuxième</a:t>
            </a:r>
            <a:r>
              <a:rPr lang="fr-FR" sz="1200" b="1" kern="1200" dirty="0" smtClean="0">
                <a:solidFill>
                  <a:schemeClr val="tx1"/>
                </a:solidFill>
                <a:effectLst/>
                <a:latin typeface="+mn-lt"/>
                <a:ea typeface="+mn-ea"/>
                <a:cs typeface="+mn-cs"/>
              </a:rPr>
              <a:t> fonction du nombre est de conserver la </a:t>
            </a:r>
            <a:r>
              <a:rPr lang="fr-FR" sz="1200" b="1" kern="1200" dirty="0" err="1" smtClean="0">
                <a:solidFill>
                  <a:schemeClr val="tx1"/>
                </a:solidFill>
                <a:effectLst/>
                <a:latin typeface="+mn-lt"/>
                <a:ea typeface="+mn-ea"/>
                <a:cs typeface="+mn-cs"/>
              </a:rPr>
              <a:t>mémoire</a:t>
            </a:r>
            <a:r>
              <a:rPr lang="fr-FR" sz="1200" b="1" kern="1200" dirty="0" smtClean="0">
                <a:solidFill>
                  <a:schemeClr val="tx1"/>
                </a:solidFill>
                <a:effectLst/>
                <a:latin typeface="+mn-lt"/>
                <a:ea typeface="+mn-ea"/>
                <a:cs typeface="+mn-cs"/>
              </a:rPr>
              <a:t> du rang d’un </a:t>
            </a:r>
            <a:r>
              <a:rPr lang="fr-FR" sz="1200" b="1" kern="1200" dirty="0" err="1" smtClean="0">
                <a:solidFill>
                  <a:schemeClr val="tx1"/>
                </a:solidFill>
                <a:effectLst/>
                <a:latin typeface="+mn-lt"/>
                <a:ea typeface="+mn-ea"/>
                <a:cs typeface="+mn-cs"/>
              </a:rPr>
              <a:t>élément</a:t>
            </a:r>
            <a:r>
              <a:rPr lang="fr-FR" sz="1200" b="1" kern="1200" dirty="0" smtClean="0">
                <a:solidFill>
                  <a:schemeClr val="tx1"/>
                </a:solidFill>
                <a:effectLst/>
                <a:latin typeface="+mn-lt"/>
                <a:ea typeface="+mn-ea"/>
                <a:cs typeface="+mn-cs"/>
              </a:rPr>
              <a:t> dans une collection </a:t>
            </a:r>
            <a:r>
              <a:rPr lang="fr-FR" sz="1200" b="1" kern="1200" dirty="0" err="1" smtClean="0">
                <a:solidFill>
                  <a:schemeClr val="tx1"/>
                </a:solidFill>
                <a:effectLst/>
                <a:latin typeface="+mn-lt"/>
                <a:ea typeface="+mn-ea"/>
                <a:cs typeface="+mn-cs"/>
              </a:rPr>
              <a:t>organisée</a:t>
            </a:r>
            <a:r>
              <a:rPr lang="fr-FR" sz="1200" b="1" kern="1200" dirty="0" smtClean="0">
                <a:solidFill>
                  <a:schemeClr val="tx1"/>
                </a:solidFill>
                <a:effectLst/>
                <a:latin typeface="+mn-lt"/>
                <a:ea typeface="+mn-ea"/>
                <a:cs typeface="+mn-cs"/>
              </a:rPr>
              <a:t> </a:t>
            </a:r>
            <a:r>
              <a:rPr lang="fr-FR" sz="1200" b="0" kern="1200" dirty="0" smtClean="0">
                <a:solidFill>
                  <a:schemeClr val="tx1"/>
                </a:solidFill>
                <a:effectLst/>
                <a:latin typeface="+mn-lt"/>
                <a:ea typeface="+mn-ea"/>
                <a:cs typeface="+mn-cs"/>
              </a:rPr>
              <a:t>: le nombre sert à </a:t>
            </a:r>
            <a:r>
              <a:rPr lang="fr-FR" sz="1200" b="0" kern="1200" dirty="0" err="1" smtClean="0">
                <a:solidFill>
                  <a:schemeClr val="tx1"/>
                </a:solidFill>
                <a:effectLst/>
                <a:latin typeface="+mn-lt"/>
                <a:ea typeface="+mn-ea"/>
                <a:cs typeface="+mn-cs"/>
              </a:rPr>
              <a:t>mémoriser</a:t>
            </a:r>
            <a:r>
              <a:rPr lang="fr-FR" sz="1200" b="0" kern="1200" dirty="0" smtClean="0">
                <a:solidFill>
                  <a:schemeClr val="tx1"/>
                </a:solidFill>
                <a:effectLst/>
                <a:latin typeface="+mn-lt"/>
                <a:ea typeface="+mn-ea"/>
                <a:cs typeface="+mn-cs"/>
              </a:rPr>
              <a:t> la position d’un objet dans une file par exemple. Pour cela, il faut que les </a:t>
            </a:r>
            <a:r>
              <a:rPr lang="fr-FR" sz="1200" b="0" kern="1200" dirty="0" err="1" smtClean="0">
                <a:solidFill>
                  <a:schemeClr val="tx1"/>
                </a:solidFill>
                <a:effectLst/>
                <a:latin typeface="+mn-lt"/>
                <a:ea typeface="+mn-ea"/>
                <a:cs typeface="+mn-cs"/>
              </a:rPr>
              <a:t>élèves</a:t>
            </a:r>
            <a:r>
              <a:rPr lang="fr-FR" sz="1200" b="0" kern="1200" dirty="0" smtClean="0">
                <a:solidFill>
                  <a:schemeClr val="tx1"/>
                </a:solidFill>
                <a:effectLst/>
                <a:latin typeface="+mn-lt"/>
                <a:ea typeface="+mn-ea"/>
                <a:cs typeface="+mn-cs"/>
              </a:rPr>
              <a:t> soient capables, dans une collection </a:t>
            </a:r>
            <a:r>
              <a:rPr lang="fr-FR" sz="1200" b="0" kern="1200" dirty="0" err="1" smtClean="0">
                <a:solidFill>
                  <a:schemeClr val="tx1"/>
                </a:solidFill>
                <a:effectLst/>
                <a:latin typeface="+mn-lt"/>
                <a:ea typeface="+mn-ea"/>
                <a:cs typeface="+mn-cs"/>
              </a:rPr>
              <a:t>organisée</a:t>
            </a:r>
            <a:r>
              <a:rPr lang="fr-FR" sz="1200" b="0" kern="1200" dirty="0" smtClean="0">
                <a:solidFill>
                  <a:schemeClr val="tx1"/>
                </a:solidFill>
                <a:effectLst/>
                <a:latin typeface="+mn-lt"/>
                <a:ea typeface="+mn-ea"/>
                <a:cs typeface="+mn-cs"/>
              </a:rPr>
              <a:t>, de </a:t>
            </a:r>
            <a:r>
              <a:rPr lang="fr-FR" sz="1200" b="0" kern="1200" dirty="0" err="1" smtClean="0">
                <a:solidFill>
                  <a:schemeClr val="tx1"/>
                </a:solidFill>
                <a:effectLst/>
                <a:latin typeface="+mn-lt"/>
                <a:ea typeface="+mn-ea"/>
                <a:cs typeface="+mn-cs"/>
              </a:rPr>
              <a:t>définir</a:t>
            </a:r>
            <a:r>
              <a:rPr lang="fr-FR" sz="1200" b="0" kern="1200" dirty="0" smtClean="0">
                <a:solidFill>
                  <a:schemeClr val="tx1"/>
                </a:solidFill>
                <a:effectLst/>
                <a:latin typeface="+mn-lt"/>
                <a:ea typeface="+mn-ea"/>
                <a:cs typeface="+mn-cs"/>
              </a:rPr>
              <a:t> un sens de parcours, c’est–à–dire de donner </a:t>
            </a:r>
            <a:r>
              <a:rPr lang="fr-FR" sz="1200" b="1" kern="1200" dirty="0" smtClean="0">
                <a:solidFill>
                  <a:schemeClr val="tx1"/>
                </a:solidFill>
                <a:effectLst/>
                <a:latin typeface="+mn-lt"/>
                <a:ea typeface="+mn-ea"/>
                <a:cs typeface="+mn-cs"/>
              </a:rPr>
              <a:t>un ordre. </a:t>
            </a:r>
            <a:r>
              <a:rPr lang="fr-FR" sz="1200" b="0" kern="1200" dirty="0" smtClean="0">
                <a:solidFill>
                  <a:schemeClr val="tx1"/>
                </a:solidFill>
                <a:effectLst/>
                <a:latin typeface="+mn-lt"/>
                <a:ea typeface="+mn-ea"/>
                <a:cs typeface="+mn-cs"/>
              </a:rPr>
              <a:t>La suite orale ou </a:t>
            </a:r>
            <a:r>
              <a:rPr lang="fr-FR" sz="1200" b="0" kern="1200" dirty="0" err="1" smtClean="0">
                <a:solidFill>
                  <a:schemeClr val="tx1"/>
                </a:solidFill>
                <a:effectLst/>
                <a:latin typeface="+mn-lt"/>
                <a:ea typeface="+mn-ea"/>
                <a:cs typeface="+mn-cs"/>
              </a:rPr>
              <a:t>écrite</a:t>
            </a:r>
            <a:r>
              <a:rPr lang="fr-FR" sz="1200" b="0" kern="1200" dirty="0" smtClean="0">
                <a:solidFill>
                  <a:schemeClr val="tx1"/>
                </a:solidFill>
                <a:effectLst/>
                <a:latin typeface="+mn-lt"/>
                <a:ea typeface="+mn-ea"/>
                <a:cs typeface="+mn-cs"/>
              </a:rPr>
              <a:t> des nombres est </a:t>
            </a:r>
            <a:r>
              <a:rPr lang="fr-FR" sz="1200" b="0" kern="1200" dirty="0" err="1" smtClean="0">
                <a:solidFill>
                  <a:schemeClr val="tx1"/>
                </a:solidFill>
                <a:effectLst/>
                <a:latin typeface="+mn-lt"/>
                <a:ea typeface="+mn-ea"/>
                <a:cs typeface="+mn-cs"/>
              </a:rPr>
              <a:t>ordonnée</a:t>
            </a:r>
            <a:r>
              <a:rPr lang="fr-FR" sz="1200" b="0" kern="1200" dirty="0" smtClean="0">
                <a:solidFill>
                  <a:schemeClr val="tx1"/>
                </a:solidFill>
                <a:effectLst/>
                <a:latin typeface="+mn-lt"/>
                <a:ea typeface="+mn-ea"/>
                <a:cs typeface="+mn-cs"/>
              </a:rPr>
              <a:t> (les </a:t>
            </a:r>
            <a:r>
              <a:rPr lang="fr-FR" sz="1200" b="0" kern="1200" dirty="0" err="1" smtClean="0">
                <a:solidFill>
                  <a:schemeClr val="tx1"/>
                </a:solidFill>
                <a:effectLst/>
                <a:latin typeface="+mn-lt"/>
                <a:ea typeface="+mn-ea"/>
                <a:cs typeface="+mn-cs"/>
              </a:rPr>
              <a:t>élèves</a:t>
            </a:r>
            <a:r>
              <a:rPr lang="fr-FR" sz="1200" b="0" kern="1200" dirty="0" smtClean="0">
                <a:solidFill>
                  <a:schemeClr val="tx1"/>
                </a:solidFill>
                <a:effectLst/>
                <a:latin typeface="+mn-lt"/>
                <a:ea typeface="+mn-ea"/>
                <a:cs typeface="+mn-cs"/>
              </a:rPr>
              <a:t> doivent </a:t>
            </a:r>
            <a:r>
              <a:rPr lang="fr-FR" sz="1200" b="0" kern="1200" dirty="0" err="1" smtClean="0">
                <a:solidFill>
                  <a:schemeClr val="tx1"/>
                </a:solidFill>
                <a:effectLst/>
                <a:latin typeface="+mn-lt"/>
                <a:ea typeface="+mn-ea"/>
                <a:cs typeface="+mn-cs"/>
              </a:rPr>
              <a:t>repérer</a:t>
            </a:r>
            <a:r>
              <a:rPr lang="fr-FR" sz="1200" b="0" kern="1200" dirty="0" smtClean="0">
                <a:solidFill>
                  <a:schemeClr val="tx1"/>
                </a:solidFill>
                <a:effectLst/>
                <a:latin typeface="+mn-lt"/>
                <a:ea typeface="+mn-ea"/>
                <a:cs typeface="+mn-cs"/>
              </a:rPr>
              <a:t> les nombres qui sont avant et </a:t>
            </a:r>
            <a:r>
              <a:rPr lang="fr-FR" sz="1200" b="0" kern="1200" dirty="0" err="1" smtClean="0">
                <a:solidFill>
                  <a:schemeClr val="tx1"/>
                </a:solidFill>
                <a:effectLst/>
                <a:latin typeface="+mn-lt"/>
                <a:ea typeface="+mn-ea"/>
                <a:cs typeface="+mn-cs"/>
              </a:rPr>
              <a:t>après</a:t>
            </a:r>
            <a:r>
              <a:rPr lang="fr-FR" sz="1200" b="0" kern="1200" dirty="0" smtClean="0">
                <a:solidFill>
                  <a:schemeClr val="tx1"/>
                </a:solidFill>
                <a:effectLst/>
                <a:latin typeface="+mn-lt"/>
                <a:ea typeface="+mn-ea"/>
                <a:cs typeface="+mn-cs"/>
              </a:rPr>
              <a:t>, le suivant et le </a:t>
            </a:r>
            <a:r>
              <a:rPr lang="fr-FR" sz="1200" b="0" kern="1200" dirty="0" err="1" smtClean="0">
                <a:solidFill>
                  <a:schemeClr val="tx1"/>
                </a:solidFill>
                <a:effectLst/>
                <a:latin typeface="+mn-lt"/>
                <a:ea typeface="+mn-ea"/>
                <a:cs typeface="+mn-cs"/>
              </a:rPr>
              <a:t>précédent</a:t>
            </a:r>
            <a:r>
              <a:rPr lang="fr-FR" sz="1200" b="0" kern="1200" dirty="0" smtClean="0">
                <a:solidFill>
                  <a:schemeClr val="tx1"/>
                </a:solidFill>
                <a:effectLst/>
                <a:latin typeface="+mn-lt"/>
                <a:ea typeface="+mn-ea"/>
                <a:cs typeface="+mn-cs"/>
              </a:rPr>
              <a:t> d’un nombre). </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b="1" kern="1200" dirty="0" smtClean="0">
                <a:solidFill>
                  <a:schemeClr val="tx1"/>
                </a:solidFill>
                <a:effectLst/>
                <a:latin typeface="+mn-lt"/>
                <a:ea typeface="+mn-ea"/>
                <a:cs typeface="+mn-cs"/>
              </a:rPr>
              <a:t>La </a:t>
            </a:r>
            <a:r>
              <a:rPr lang="fr-FR" sz="1200" b="1" kern="1200" dirty="0" err="1" smtClean="0">
                <a:solidFill>
                  <a:schemeClr val="tx1"/>
                </a:solidFill>
                <a:effectLst/>
                <a:latin typeface="+mn-lt"/>
                <a:ea typeface="+mn-ea"/>
                <a:cs typeface="+mn-cs"/>
              </a:rPr>
              <a:t>troisième</a:t>
            </a:r>
            <a:r>
              <a:rPr lang="fr-FR" sz="1200" b="1" kern="1200" dirty="0" smtClean="0">
                <a:solidFill>
                  <a:schemeClr val="tx1"/>
                </a:solidFill>
                <a:effectLst/>
                <a:latin typeface="+mn-lt"/>
                <a:ea typeface="+mn-ea"/>
                <a:cs typeface="+mn-cs"/>
              </a:rPr>
              <a:t> fonction du nombre est d’anticiper, </a:t>
            </a:r>
            <a:r>
              <a:rPr lang="fr-FR" sz="1200" b="0" kern="1200" dirty="0" smtClean="0">
                <a:solidFill>
                  <a:schemeClr val="tx1"/>
                </a:solidFill>
                <a:effectLst/>
                <a:latin typeface="+mn-lt"/>
                <a:ea typeface="+mn-ea"/>
                <a:cs typeface="+mn-cs"/>
              </a:rPr>
              <a:t>c’est–à–dire de donner le </a:t>
            </a:r>
            <a:r>
              <a:rPr lang="fr-FR" sz="1200" b="0" kern="1200" dirty="0" err="1" smtClean="0">
                <a:solidFill>
                  <a:schemeClr val="tx1"/>
                </a:solidFill>
                <a:effectLst/>
                <a:latin typeface="+mn-lt"/>
                <a:ea typeface="+mn-ea"/>
                <a:cs typeface="+mn-cs"/>
              </a:rPr>
              <a:t>résultat</a:t>
            </a:r>
            <a:r>
              <a:rPr lang="fr-FR" sz="1200" b="0" kern="1200" dirty="0" smtClean="0">
                <a:solidFill>
                  <a:schemeClr val="tx1"/>
                </a:solidFill>
                <a:effectLst/>
                <a:latin typeface="+mn-lt"/>
                <a:ea typeface="+mn-ea"/>
                <a:cs typeface="+mn-cs"/>
              </a:rPr>
              <a:t> d’une action sans avoir à la </a:t>
            </a:r>
            <a:r>
              <a:rPr lang="fr-FR" sz="1200" b="0" kern="1200" dirty="0" err="1" smtClean="0">
                <a:solidFill>
                  <a:schemeClr val="tx1"/>
                </a:solidFill>
                <a:effectLst/>
                <a:latin typeface="+mn-lt"/>
                <a:ea typeface="+mn-ea"/>
                <a:cs typeface="+mn-cs"/>
              </a:rPr>
              <a:t>réaliser</a:t>
            </a:r>
            <a:r>
              <a:rPr lang="fr-FR" sz="1200" b="0" kern="1200" dirty="0" smtClean="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r>
              <a:rPr lang="fr-FR" sz="1200" b="0" kern="1200" dirty="0" smtClean="0">
                <a:solidFill>
                  <a:schemeClr val="tx1"/>
                </a:solidFill>
                <a:effectLst/>
                <a:latin typeface="+mn-lt"/>
                <a:ea typeface="+mn-ea"/>
                <a:cs typeface="+mn-cs"/>
              </a:rPr>
              <a:t> Il est possible </a:t>
            </a:r>
            <a:r>
              <a:rPr lang="fr-FR" sz="1200" b="0" kern="1200" dirty="0" err="1" smtClean="0">
                <a:solidFill>
                  <a:schemeClr val="tx1"/>
                </a:solidFill>
                <a:effectLst/>
                <a:latin typeface="+mn-lt"/>
                <a:ea typeface="+mn-ea"/>
                <a:cs typeface="+mn-cs"/>
              </a:rPr>
              <a:t>grâce</a:t>
            </a:r>
            <a:r>
              <a:rPr lang="fr-FR" sz="1200" b="0" kern="1200" dirty="0" smtClean="0">
                <a:solidFill>
                  <a:schemeClr val="tx1"/>
                </a:solidFill>
                <a:effectLst/>
                <a:latin typeface="+mn-lt"/>
                <a:ea typeface="+mn-ea"/>
                <a:cs typeface="+mn-cs"/>
              </a:rPr>
              <a:t> au nombre de comparer des collections sans les rapprocher pour faire de la correspondance terme à terme, ou de </a:t>
            </a:r>
            <a:r>
              <a:rPr lang="fr-FR" sz="1200" b="0" kern="1200" dirty="0" err="1" smtClean="0">
                <a:solidFill>
                  <a:schemeClr val="tx1"/>
                </a:solidFill>
                <a:effectLst/>
                <a:latin typeface="+mn-lt"/>
                <a:ea typeface="+mn-ea"/>
                <a:cs typeface="+mn-cs"/>
              </a:rPr>
              <a:t>connaître</a:t>
            </a:r>
            <a:r>
              <a:rPr lang="fr-FR" sz="1200" b="0" kern="1200" dirty="0" smtClean="0">
                <a:solidFill>
                  <a:schemeClr val="tx1"/>
                </a:solidFill>
                <a:effectLst/>
                <a:latin typeface="+mn-lt"/>
                <a:ea typeface="+mn-ea"/>
                <a:cs typeface="+mn-cs"/>
              </a:rPr>
              <a:t> le </a:t>
            </a:r>
            <a:r>
              <a:rPr lang="fr-FR" sz="1200" b="0" kern="1200" dirty="0" err="1" smtClean="0">
                <a:solidFill>
                  <a:schemeClr val="tx1"/>
                </a:solidFill>
                <a:effectLst/>
                <a:latin typeface="+mn-lt"/>
                <a:ea typeface="+mn-ea"/>
                <a:cs typeface="+mn-cs"/>
              </a:rPr>
              <a:t>résultat</a:t>
            </a:r>
            <a:r>
              <a:rPr lang="fr-FR" sz="1200" b="0" kern="1200" dirty="0" smtClean="0">
                <a:solidFill>
                  <a:schemeClr val="tx1"/>
                </a:solidFill>
                <a:effectLst/>
                <a:latin typeface="+mn-lt"/>
                <a:ea typeface="+mn-ea"/>
                <a:cs typeface="+mn-cs"/>
              </a:rPr>
              <a:t> d’une augmentation ou d’une diminution sans </a:t>
            </a:r>
            <a:r>
              <a:rPr lang="fr-FR" sz="1200" b="0" kern="1200" dirty="0" err="1" smtClean="0">
                <a:solidFill>
                  <a:schemeClr val="tx1"/>
                </a:solidFill>
                <a:effectLst/>
                <a:latin typeface="+mn-lt"/>
                <a:ea typeface="+mn-ea"/>
                <a:cs typeface="+mn-cs"/>
              </a:rPr>
              <a:t>réellement</a:t>
            </a:r>
            <a:r>
              <a:rPr lang="fr-FR" sz="1200" b="0" kern="1200" dirty="0" smtClean="0">
                <a:solidFill>
                  <a:schemeClr val="tx1"/>
                </a:solidFill>
                <a:effectLst/>
                <a:latin typeface="+mn-lt"/>
                <a:ea typeface="+mn-ea"/>
                <a:cs typeface="+mn-cs"/>
              </a:rPr>
              <a:t> ajouter ou supprimer des </a:t>
            </a:r>
            <a:r>
              <a:rPr lang="fr-FR" sz="1200" b="0" kern="1200" dirty="0" err="1" smtClean="0">
                <a:solidFill>
                  <a:schemeClr val="tx1"/>
                </a:solidFill>
                <a:effectLst/>
                <a:latin typeface="+mn-lt"/>
                <a:ea typeface="+mn-ea"/>
                <a:cs typeface="+mn-cs"/>
              </a:rPr>
              <a:t>éléments</a:t>
            </a:r>
            <a:r>
              <a:rPr lang="fr-FR" sz="1200" b="0" kern="1200" dirty="0" smtClean="0">
                <a:solidFill>
                  <a:schemeClr val="tx1"/>
                </a:solidFill>
                <a:effectLst/>
                <a:latin typeface="+mn-lt"/>
                <a:ea typeface="+mn-ea"/>
                <a:cs typeface="+mn-cs"/>
              </a:rPr>
              <a:t> de la collection. </a:t>
            </a:r>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8</a:t>
            </a:fld>
            <a:endParaRPr lang="fr-FR"/>
          </a:p>
        </p:txBody>
      </p:sp>
    </p:spTree>
    <p:extLst>
      <p:ext uri="{BB962C8B-B14F-4D97-AF65-F5344CB8AC3E}">
        <p14:creationId xmlns:p14="http://schemas.microsoft.com/office/powerpoint/2010/main" val="26342563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t>Les Principes de Gellman </a:t>
            </a:r>
          </a:p>
          <a:p>
            <a:endParaRPr lang="fr-FR" dirty="0"/>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9</a:t>
            </a:fld>
            <a:endParaRPr lang="fr-FR"/>
          </a:p>
        </p:txBody>
      </p:sp>
    </p:spTree>
    <p:extLst>
      <p:ext uri="{BB962C8B-B14F-4D97-AF65-F5344CB8AC3E}">
        <p14:creationId xmlns:p14="http://schemas.microsoft.com/office/powerpoint/2010/main" val="29646905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1" kern="1200" dirty="0" smtClean="0">
                <a:solidFill>
                  <a:schemeClr val="tx1"/>
                </a:solidFill>
                <a:effectLst/>
                <a:latin typeface="+mn-lt"/>
                <a:ea typeface="+mn-ea"/>
                <a:cs typeface="+mn-cs"/>
              </a:rPr>
              <a:t>1_ </a:t>
            </a:r>
            <a:r>
              <a:rPr lang="fr-FR" sz="1200" b="1" kern="1200" dirty="0" err="1" smtClean="0">
                <a:solidFill>
                  <a:schemeClr val="tx1"/>
                </a:solidFill>
                <a:effectLst/>
                <a:latin typeface="+mn-lt"/>
                <a:ea typeface="+mn-ea"/>
                <a:cs typeface="+mn-cs"/>
              </a:rPr>
              <a:t>arrêter</a:t>
            </a:r>
            <a:r>
              <a:rPr lang="fr-FR" sz="1200" b="1" kern="1200" dirty="0" smtClean="0">
                <a:solidFill>
                  <a:schemeClr val="tx1"/>
                </a:solidFill>
                <a:effectLst/>
                <a:latin typeface="+mn-lt"/>
                <a:ea typeface="+mn-ea"/>
                <a:cs typeface="+mn-cs"/>
              </a:rPr>
              <a:t> la </a:t>
            </a:r>
            <a:r>
              <a:rPr lang="fr-FR" sz="1200" b="1" kern="1200" dirty="0" err="1" smtClean="0">
                <a:solidFill>
                  <a:schemeClr val="tx1"/>
                </a:solidFill>
                <a:effectLst/>
                <a:latin typeface="+mn-lt"/>
                <a:ea typeface="+mn-ea"/>
                <a:cs typeface="+mn-cs"/>
              </a:rPr>
              <a:t>récitation</a:t>
            </a:r>
            <a:r>
              <a:rPr lang="fr-FR" sz="1200" b="1" kern="1200" dirty="0" smtClean="0">
                <a:solidFill>
                  <a:schemeClr val="tx1"/>
                </a:solidFill>
                <a:effectLst/>
                <a:latin typeface="+mn-lt"/>
                <a:ea typeface="+mn-ea"/>
                <a:cs typeface="+mn-cs"/>
              </a:rPr>
              <a:t> de la comptine </a:t>
            </a:r>
            <a:r>
              <a:rPr lang="fr-FR" sz="1200" b="1" kern="1200" dirty="0" err="1" smtClean="0">
                <a:solidFill>
                  <a:schemeClr val="tx1"/>
                </a:solidFill>
                <a:effectLst/>
                <a:latin typeface="+mn-lt"/>
                <a:ea typeface="+mn-ea"/>
                <a:cs typeface="+mn-cs"/>
              </a:rPr>
              <a:t>numérique</a:t>
            </a:r>
            <a:r>
              <a:rPr lang="fr-FR" sz="1200" b="1" kern="1200" dirty="0" smtClean="0">
                <a:solidFill>
                  <a:schemeClr val="tx1"/>
                </a:solidFill>
                <a:effectLst/>
                <a:latin typeface="+mn-lt"/>
                <a:ea typeface="+mn-ea"/>
                <a:cs typeface="+mn-cs"/>
              </a:rPr>
              <a:t> </a:t>
            </a:r>
            <a:r>
              <a:rPr lang="fr-FR" sz="1200" b="0" kern="1200" dirty="0" smtClean="0">
                <a:solidFill>
                  <a:schemeClr val="tx1"/>
                </a:solidFill>
                <a:effectLst/>
                <a:latin typeface="+mn-lt"/>
                <a:ea typeface="+mn-ea"/>
                <a:cs typeface="+mn-cs"/>
              </a:rPr>
              <a:t>à un nombre convenu à l’avance est </a:t>
            </a:r>
            <a:r>
              <a:rPr lang="fr-FR" sz="1200" b="0" kern="1200" dirty="0" err="1" smtClean="0">
                <a:solidFill>
                  <a:schemeClr val="tx1"/>
                </a:solidFill>
                <a:effectLst/>
                <a:latin typeface="+mn-lt"/>
                <a:ea typeface="+mn-ea"/>
                <a:cs typeface="+mn-cs"/>
              </a:rPr>
              <a:t>nécessaire</a:t>
            </a:r>
            <a:r>
              <a:rPr lang="fr-FR" sz="1200" b="0" kern="1200" dirty="0" smtClean="0">
                <a:solidFill>
                  <a:schemeClr val="tx1"/>
                </a:solidFill>
                <a:effectLst/>
                <a:latin typeface="+mn-lt"/>
                <a:ea typeface="+mn-ea"/>
                <a:cs typeface="+mn-cs"/>
              </a:rPr>
              <a:t> pour constituer des </a:t>
            </a:r>
            <a:r>
              <a:rPr lang="fr-FR" sz="1200" b="0" kern="1200" dirty="0" err="1" smtClean="0">
                <a:solidFill>
                  <a:schemeClr val="tx1"/>
                </a:solidFill>
                <a:effectLst/>
                <a:latin typeface="+mn-lt"/>
                <a:ea typeface="+mn-ea"/>
                <a:cs typeface="+mn-cs"/>
              </a:rPr>
              <a:t>quantités</a:t>
            </a:r>
            <a:r>
              <a:rPr lang="fr-FR" sz="1200" b="0" kern="1200" dirty="0" smtClean="0">
                <a:solidFill>
                  <a:schemeClr val="tx1"/>
                </a:solidFill>
                <a:effectLst/>
                <a:latin typeface="+mn-lt"/>
                <a:ea typeface="+mn-ea"/>
                <a:cs typeface="+mn-cs"/>
              </a:rPr>
              <a:t> (donne–moi 9 billes) ; </a:t>
            </a:r>
            <a:endParaRPr lang="fr-FR" dirty="0" smtClean="0"/>
          </a:p>
          <a:p>
            <a:endParaRPr lang="fr-FR" sz="1200" b="0"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2_ commencer la comptine </a:t>
            </a:r>
            <a:r>
              <a:rPr lang="fr-FR" sz="1200" b="1" kern="1200" dirty="0" err="1" smtClean="0">
                <a:solidFill>
                  <a:schemeClr val="tx1"/>
                </a:solidFill>
                <a:effectLst/>
                <a:latin typeface="+mn-lt"/>
                <a:ea typeface="+mn-ea"/>
                <a:cs typeface="+mn-cs"/>
              </a:rPr>
              <a:t>numérique</a:t>
            </a:r>
            <a:r>
              <a:rPr lang="fr-FR" sz="1200" b="1" kern="1200" dirty="0" smtClean="0">
                <a:solidFill>
                  <a:schemeClr val="tx1"/>
                </a:solidFill>
                <a:effectLst/>
                <a:latin typeface="+mn-lt"/>
                <a:ea typeface="+mn-ea"/>
                <a:cs typeface="+mn-cs"/>
              </a:rPr>
              <a:t> à n’importe quel nombre </a:t>
            </a:r>
            <a:r>
              <a:rPr lang="fr-FR" sz="1200" b="0" kern="1200" dirty="0" smtClean="0">
                <a:solidFill>
                  <a:schemeClr val="tx1"/>
                </a:solidFill>
                <a:effectLst/>
                <a:latin typeface="+mn-lt"/>
                <a:ea typeface="+mn-ea"/>
                <a:cs typeface="+mn-cs"/>
              </a:rPr>
              <a:t>est utilisé lorsque l’</a:t>
            </a:r>
            <a:r>
              <a:rPr lang="fr-FR" sz="1200" b="0" kern="1200" dirty="0" err="1" smtClean="0">
                <a:solidFill>
                  <a:schemeClr val="tx1"/>
                </a:solidFill>
                <a:effectLst/>
                <a:latin typeface="+mn-lt"/>
                <a:ea typeface="+mn-ea"/>
                <a:cs typeface="+mn-cs"/>
              </a:rPr>
              <a:t>élève</a:t>
            </a:r>
            <a:r>
              <a:rPr lang="fr-FR" sz="1200" b="0" kern="1200" dirty="0" smtClean="0">
                <a:solidFill>
                  <a:schemeClr val="tx1"/>
                </a:solidFill>
                <a:effectLst/>
                <a:latin typeface="+mn-lt"/>
                <a:ea typeface="+mn-ea"/>
                <a:cs typeface="+mn-cs"/>
              </a:rPr>
              <a:t> doit </a:t>
            </a:r>
            <a:r>
              <a:rPr lang="fr-FR" sz="1200" b="0" kern="1200" dirty="0" err="1" smtClean="0">
                <a:solidFill>
                  <a:schemeClr val="tx1"/>
                </a:solidFill>
                <a:effectLst/>
                <a:latin typeface="+mn-lt"/>
                <a:ea typeface="+mn-ea"/>
                <a:cs typeface="+mn-cs"/>
              </a:rPr>
              <a:t>surcompter</a:t>
            </a:r>
            <a:r>
              <a:rPr lang="fr-FR" sz="1200" b="0" kern="1200" dirty="0" smtClean="0">
                <a:solidFill>
                  <a:schemeClr val="tx1"/>
                </a:solidFill>
                <a:effectLst/>
                <a:latin typeface="+mn-lt"/>
                <a:ea typeface="+mn-ea"/>
                <a:cs typeface="+mn-cs"/>
              </a:rPr>
              <a:t>. Lors du lancer de deux </a:t>
            </a:r>
            <a:r>
              <a:rPr lang="fr-FR" sz="1200" b="0" kern="1200" dirty="0" err="1" smtClean="0">
                <a:solidFill>
                  <a:schemeClr val="tx1"/>
                </a:solidFill>
                <a:effectLst/>
                <a:latin typeface="+mn-lt"/>
                <a:ea typeface="+mn-ea"/>
                <a:cs typeface="+mn-cs"/>
              </a:rPr>
              <a:t>dés</a:t>
            </a:r>
            <a:r>
              <a:rPr lang="fr-FR" sz="1200" b="0" kern="1200" dirty="0" smtClean="0">
                <a:solidFill>
                  <a:schemeClr val="tx1"/>
                </a:solidFill>
                <a:effectLst/>
                <a:latin typeface="+mn-lt"/>
                <a:ea typeface="+mn-ea"/>
                <a:cs typeface="+mn-cs"/>
              </a:rPr>
              <a:t> « 5 » et « 3 » par exemple, l‘</a:t>
            </a:r>
            <a:r>
              <a:rPr lang="fr-FR" sz="1200" b="0" kern="1200" dirty="0" err="1" smtClean="0">
                <a:solidFill>
                  <a:schemeClr val="tx1"/>
                </a:solidFill>
                <a:effectLst/>
                <a:latin typeface="+mn-lt"/>
                <a:ea typeface="+mn-ea"/>
                <a:cs typeface="+mn-cs"/>
              </a:rPr>
              <a:t>élève</a:t>
            </a:r>
            <a:r>
              <a:rPr lang="fr-FR" sz="1200" b="0" kern="1200" dirty="0" smtClean="0">
                <a:solidFill>
                  <a:schemeClr val="tx1"/>
                </a:solidFill>
                <a:effectLst/>
                <a:latin typeface="+mn-lt"/>
                <a:ea typeface="+mn-ea"/>
                <a:cs typeface="+mn-cs"/>
              </a:rPr>
              <a:t> peut tout recompter ou partir de 5 pour dire « six, sept, huit » ;</a:t>
            </a:r>
            <a:br>
              <a:rPr lang="fr-FR" sz="1200" b="0" kern="1200" dirty="0" smtClean="0">
                <a:solidFill>
                  <a:schemeClr val="tx1"/>
                </a:solidFill>
                <a:effectLst/>
                <a:latin typeface="+mn-lt"/>
                <a:ea typeface="+mn-ea"/>
                <a:cs typeface="+mn-cs"/>
              </a:rPr>
            </a:br>
            <a:endParaRPr lang="fr-FR" sz="1200" b="0"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3_</a:t>
            </a:r>
            <a:r>
              <a:rPr lang="fr-FR" sz="1200" b="1" kern="1200" baseline="0" dirty="0" smtClean="0">
                <a:solidFill>
                  <a:schemeClr val="tx1"/>
                </a:solidFill>
                <a:effectLst/>
                <a:latin typeface="+mn-lt"/>
                <a:ea typeface="+mn-ea"/>
                <a:cs typeface="+mn-cs"/>
              </a:rPr>
              <a:t> </a:t>
            </a:r>
            <a:r>
              <a:rPr lang="fr-FR" sz="1200" b="1" kern="1200" dirty="0" err="1" smtClean="0">
                <a:solidFill>
                  <a:schemeClr val="tx1"/>
                </a:solidFill>
                <a:effectLst/>
                <a:latin typeface="+mn-lt"/>
                <a:ea typeface="+mn-ea"/>
                <a:cs typeface="+mn-cs"/>
              </a:rPr>
              <a:t>réciter</a:t>
            </a:r>
            <a:r>
              <a:rPr lang="fr-FR" sz="1200" b="1" kern="1200" dirty="0" smtClean="0">
                <a:solidFill>
                  <a:schemeClr val="tx1"/>
                </a:solidFill>
                <a:effectLst/>
                <a:latin typeface="+mn-lt"/>
                <a:ea typeface="+mn-ea"/>
                <a:cs typeface="+mn-cs"/>
              </a:rPr>
              <a:t> la comptine à l’envers, à partir de n’importe quel nombre</a:t>
            </a:r>
            <a:r>
              <a:rPr lang="fr-FR" sz="1200" b="0" kern="1200" dirty="0" smtClean="0">
                <a:solidFill>
                  <a:schemeClr val="tx1"/>
                </a:solidFill>
                <a:effectLst/>
                <a:latin typeface="+mn-lt"/>
                <a:ea typeface="+mn-ea"/>
                <a:cs typeface="+mn-cs"/>
              </a:rPr>
              <a:t>, avec ou sans appui sur la </a:t>
            </a:r>
            <a:r>
              <a:rPr lang="fr-FR" sz="1200" b="0" kern="1200" dirty="0" err="1" smtClean="0">
                <a:solidFill>
                  <a:schemeClr val="tx1"/>
                </a:solidFill>
                <a:effectLst/>
                <a:latin typeface="+mn-lt"/>
                <a:ea typeface="+mn-ea"/>
                <a:cs typeface="+mn-cs"/>
              </a:rPr>
              <a:t>chaîne</a:t>
            </a:r>
            <a:r>
              <a:rPr lang="fr-FR" sz="1200" b="0" kern="1200" dirty="0" smtClean="0">
                <a:solidFill>
                  <a:schemeClr val="tx1"/>
                </a:solidFill>
                <a:effectLst/>
                <a:latin typeface="+mn-lt"/>
                <a:ea typeface="+mn-ea"/>
                <a:cs typeface="+mn-cs"/>
              </a:rPr>
              <a:t> orale. Cela peut avoir deux fonctions. La </a:t>
            </a:r>
            <a:r>
              <a:rPr lang="fr-FR" sz="1200" b="0" kern="1200" dirty="0" err="1" smtClean="0">
                <a:solidFill>
                  <a:schemeClr val="tx1"/>
                </a:solidFill>
                <a:effectLst/>
                <a:latin typeface="+mn-lt"/>
                <a:ea typeface="+mn-ea"/>
                <a:cs typeface="+mn-cs"/>
              </a:rPr>
              <a:t>première</a:t>
            </a:r>
            <a:r>
              <a:rPr lang="fr-FR" sz="1200" b="0" kern="1200" dirty="0" smtClean="0">
                <a:solidFill>
                  <a:schemeClr val="tx1"/>
                </a:solidFill>
                <a:effectLst/>
                <a:latin typeface="+mn-lt"/>
                <a:ea typeface="+mn-ea"/>
                <a:cs typeface="+mn-cs"/>
              </a:rPr>
              <a:t> est d’aider à </a:t>
            </a:r>
            <a:r>
              <a:rPr lang="fr-FR" sz="1200" b="0" kern="1200" dirty="0" err="1" smtClean="0">
                <a:solidFill>
                  <a:schemeClr val="tx1"/>
                </a:solidFill>
                <a:effectLst/>
                <a:latin typeface="+mn-lt"/>
                <a:ea typeface="+mn-ea"/>
                <a:cs typeface="+mn-cs"/>
              </a:rPr>
              <a:t>mémoriser</a:t>
            </a:r>
            <a:r>
              <a:rPr lang="fr-FR" sz="1200" b="0" kern="1200" dirty="0" smtClean="0">
                <a:solidFill>
                  <a:schemeClr val="tx1"/>
                </a:solidFill>
                <a:effectLst/>
                <a:latin typeface="+mn-lt"/>
                <a:ea typeface="+mn-ea"/>
                <a:cs typeface="+mn-cs"/>
              </a:rPr>
              <a:t> la </a:t>
            </a:r>
            <a:r>
              <a:rPr lang="fr-FR" sz="1200" b="0" kern="1200" dirty="0" err="1" smtClean="0">
                <a:solidFill>
                  <a:schemeClr val="tx1"/>
                </a:solidFill>
                <a:effectLst/>
                <a:latin typeface="+mn-lt"/>
                <a:ea typeface="+mn-ea"/>
                <a:cs typeface="+mn-cs"/>
              </a:rPr>
              <a:t>chaîne</a:t>
            </a:r>
            <a:r>
              <a:rPr lang="fr-FR" sz="1200" b="0" kern="1200" dirty="0" smtClean="0">
                <a:solidFill>
                  <a:schemeClr val="tx1"/>
                </a:solidFill>
                <a:effectLst/>
                <a:latin typeface="+mn-lt"/>
                <a:ea typeface="+mn-ea"/>
                <a:cs typeface="+mn-cs"/>
              </a:rPr>
              <a:t> orale elle–</a:t>
            </a:r>
            <a:r>
              <a:rPr lang="fr-FR" sz="1200" b="0" kern="1200" dirty="0" err="1" smtClean="0">
                <a:solidFill>
                  <a:schemeClr val="tx1"/>
                </a:solidFill>
                <a:effectLst/>
                <a:latin typeface="+mn-lt"/>
                <a:ea typeface="+mn-ea"/>
                <a:cs typeface="+mn-cs"/>
              </a:rPr>
              <a:t>même</a:t>
            </a:r>
            <a:r>
              <a:rPr lang="fr-FR" sz="1200" b="0" kern="1200" dirty="0" smtClean="0">
                <a:solidFill>
                  <a:schemeClr val="tx1"/>
                </a:solidFill>
                <a:effectLst/>
                <a:latin typeface="+mn-lt"/>
                <a:ea typeface="+mn-ea"/>
                <a:cs typeface="+mn-cs"/>
              </a:rPr>
              <a:t> : en effet le fait de </a:t>
            </a:r>
            <a:r>
              <a:rPr lang="fr-FR" sz="1200" b="0" kern="1200" dirty="0" err="1" smtClean="0">
                <a:solidFill>
                  <a:schemeClr val="tx1"/>
                </a:solidFill>
                <a:effectLst/>
                <a:latin typeface="+mn-lt"/>
                <a:ea typeface="+mn-ea"/>
                <a:cs typeface="+mn-cs"/>
              </a:rPr>
              <a:t>réciter</a:t>
            </a:r>
            <a:r>
              <a:rPr lang="fr-FR" sz="1200" b="0" kern="1200" dirty="0" smtClean="0">
                <a:solidFill>
                  <a:schemeClr val="tx1"/>
                </a:solidFill>
                <a:effectLst/>
                <a:latin typeface="+mn-lt"/>
                <a:ea typeface="+mn-ea"/>
                <a:cs typeface="+mn-cs"/>
              </a:rPr>
              <a:t> à l’envers oblige à </a:t>
            </a:r>
            <a:r>
              <a:rPr lang="fr-FR" sz="1200" b="0" kern="1200" dirty="0" err="1" smtClean="0">
                <a:solidFill>
                  <a:schemeClr val="tx1"/>
                </a:solidFill>
                <a:effectLst/>
                <a:latin typeface="+mn-lt"/>
                <a:ea typeface="+mn-ea"/>
                <a:cs typeface="+mn-cs"/>
              </a:rPr>
              <a:t>mémoriser</a:t>
            </a:r>
            <a:r>
              <a:rPr lang="fr-FR" sz="1200" b="0" kern="1200" dirty="0" smtClean="0">
                <a:solidFill>
                  <a:schemeClr val="tx1"/>
                </a:solidFill>
                <a:effectLst/>
                <a:latin typeface="+mn-lt"/>
                <a:ea typeface="+mn-ea"/>
                <a:cs typeface="+mn-cs"/>
              </a:rPr>
              <a:t> des blocs </a:t>
            </a:r>
            <a:r>
              <a:rPr lang="fr-FR" sz="1200" b="0" kern="1200" dirty="0" err="1" smtClean="0">
                <a:solidFill>
                  <a:schemeClr val="tx1"/>
                </a:solidFill>
                <a:effectLst/>
                <a:latin typeface="+mn-lt"/>
                <a:ea typeface="+mn-ea"/>
                <a:cs typeface="+mn-cs"/>
              </a:rPr>
              <a:t>ordonnés</a:t>
            </a:r>
            <a:r>
              <a:rPr lang="fr-FR" sz="1200" b="0" kern="1200" dirty="0" smtClean="0">
                <a:solidFill>
                  <a:schemeClr val="tx1"/>
                </a:solidFill>
                <a:effectLst/>
                <a:latin typeface="+mn-lt"/>
                <a:ea typeface="+mn-ea"/>
                <a:cs typeface="+mn-cs"/>
              </a:rPr>
              <a:t>. </a:t>
            </a:r>
          </a:p>
          <a:p>
            <a:r>
              <a:rPr lang="fr-FR" sz="1200" b="0" kern="1200" dirty="0" smtClean="0">
                <a:solidFill>
                  <a:schemeClr val="tx1"/>
                </a:solidFill>
                <a:effectLst/>
                <a:latin typeface="+mn-lt"/>
                <a:ea typeface="+mn-ea"/>
                <a:cs typeface="+mn-cs"/>
              </a:rPr>
              <a:t>C’est ce qu’un adulte fait en </a:t>
            </a:r>
            <a:r>
              <a:rPr lang="fr-FR" sz="1200" b="0" kern="1200" dirty="0" err="1" smtClean="0">
                <a:solidFill>
                  <a:schemeClr val="tx1"/>
                </a:solidFill>
                <a:effectLst/>
                <a:latin typeface="+mn-lt"/>
                <a:ea typeface="+mn-ea"/>
                <a:cs typeface="+mn-cs"/>
              </a:rPr>
              <a:t>général</a:t>
            </a:r>
            <a:r>
              <a:rPr lang="fr-FR" sz="1200" b="0" kern="1200" dirty="0" smtClean="0">
                <a:solidFill>
                  <a:schemeClr val="tx1"/>
                </a:solidFill>
                <a:effectLst/>
                <a:latin typeface="+mn-lt"/>
                <a:ea typeface="+mn-ea"/>
                <a:cs typeface="+mn-cs"/>
              </a:rPr>
              <a:t> pour </a:t>
            </a:r>
            <a:r>
              <a:rPr lang="fr-FR" sz="1200" b="0" kern="1200" dirty="0" err="1" smtClean="0">
                <a:solidFill>
                  <a:schemeClr val="tx1"/>
                </a:solidFill>
                <a:effectLst/>
                <a:latin typeface="+mn-lt"/>
                <a:ea typeface="+mn-ea"/>
                <a:cs typeface="+mn-cs"/>
              </a:rPr>
              <a:t>réciter</a:t>
            </a:r>
            <a:r>
              <a:rPr lang="fr-FR" sz="1200" b="0" kern="1200" dirty="0" smtClean="0">
                <a:solidFill>
                  <a:schemeClr val="tx1"/>
                </a:solidFill>
                <a:effectLst/>
                <a:latin typeface="+mn-lt"/>
                <a:ea typeface="+mn-ea"/>
                <a:cs typeface="+mn-cs"/>
              </a:rPr>
              <a:t> l’alphabet à l’envers en partant de « m » par exemple. La seconde est de permettre le </a:t>
            </a:r>
            <a:r>
              <a:rPr lang="fr-FR" sz="1200" b="0" kern="1200" dirty="0" err="1" smtClean="0">
                <a:solidFill>
                  <a:schemeClr val="tx1"/>
                </a:solidFill>
                <a:effectLst/>
                <a:latin typeface="+mn-lt"/>
                <a:ea typeface="+mn-ea"/>
                <a:cs typeface="+mn-cs"/>
              </a:rPr>
              <a:t>décomptage</a:t>
            </a:r>
            <a:r>
              <a:rPr lang="fr-FR" sz="1200" b="0" kern="1200" dirty="0" smtClean="0">
                <a:solidFill>
                  <a:schemeClr val="tx1"/>
                </a:solidFill>
                <a:effectLst/>
                <a:latin typeface="+mn-lt"/>
                <a:ea typeface="+mn-ea"/>
                <a:cs typeface="+mn-cs"/>
              </a:rPr>
              <a:t> : « je suis sur la case 8, je recule de 3, donc je dis « sept, six, cinq » ; </a:t>
            </a:r>
            <a:endParaRPr lang="fr-FR" dirty="0" smtClean="0"/>
          </a:p>
          <a:p>
            <a:r>
              <a:rPr lang="fr-FR" sz="1200" b="1" kern="1200" dirty="0" smtClean="0">
                <a:solidFill>
                  <a:schemeClr val="tx1"/>
                </a:solidFill>
                <a:effectLst/>
                <a:latin typeface="+mn-lt"/>
                <a:ea typeface="+mn-ea"/>
                <a:cs typeface="+mn-cs"/>
              </a:rPr>
              <a:t>4_</a:t>
            </a:r>
            <a:r>
              <a:rPr lang="fr-FR" sz="1200" b="1" kern="1200" baseline="0" dirty="0" smtClean="0">
                <a:solidFill>
                  <a:schemeClr val="tx1"/>
                </a:solidFill>
                <a:effectLst/>
                <a:latin typeface="+mn-lt"/>
                <a:ea typeface="+mn-ea"/>
                <a:cs typeface="+mn-cs"/>
              </a:rPr>
              <a:t> </a:t>
            </a:r>
            <a:r>
              <a:rPr lang="fr-FR" sz="1200" b="1" kern="1200" dirty="0" err="1" smtClean="0">
                <a:solidFill>
                  <a:schemeClr val="tx1"/>
                </a:solidFill>
                <a:effectLst/>
                <a:latin typeface="+mn-lt"/>
                <a:ea typeface="+mn-ea"/>
                <a:cs typeface="+mn-cs"/>
              </a:rPr>
              <a:t>réciter</a:t>
            </a:r>
            <a:r>
              <a:rPr lang="fr-FR" sz="1200" b="1" kern="1200" dirty="0" smtClean="0">
                <a:solidFill>
                  <a:schemeClr val="tx1"/>
                </a:solidFill>
                <a:effectLst/>
                <a:latin typeface="+mn-lt"/>
                <a:ea typeface="+mn-ea"/>
                <a:cs typeface="+mn-cs"/>
              </a:rPr>
              <a:t> la comptine de 2 en 2, de 5 en 5, de 10 en 10 à partir de </a:t>
            </a:r>
            <a:r>
              <a:rPr lang="fr-FR" sz="1200" b="1" kern="1200" dirty="0" err="1" smtClean="0">
                <a:solidFill>
                  <a:schemeClr val="tx1"/>
                </a:solidFill>
                <a:effectLst/>
                <a:latin typeface="+mn-lt"/>
                <a:ea typeface="+mn-ea"/>
                <a:cs typeface="+mn-cs"/>
              </a:rPr>
              <a:t>différents</a:t>
            </a:r>
            <a:r>
              <a:rPr lang="fr-FR" sz="1200" b="1" kern="1200" dirty="0" smtClean="0">
                <a:solidFill>
                  <a:schemeClr val="tx1"/>
                </a:solidFill>
                <a:effectLst/>
                <a:latin typeface="+mn-lt"/>
                <a:ea typeface="+mn-ea"/>
                <a:cs typeface="+mn-cs"/>
              </a:rPr>
              <a:t> nombres</a:t>
            </a:r>
            <a:r>
              <a:rPr lang="fr-FR" sz="1200" b="0" kern="1200" dirty="0" smtClean="0">
                <a:solidFill>
                  <a:schemeClr val="tx1"/>
                </a:solidFill>
                <a:effectLst/>
                <a:latin typeface="+mn-lt"/>
                <a:ea typeface="+mn-ea"/>
                <a:cs typeface="+mn-cs"/>
              </a:rPr>
              <a:t>, permettra la </a:t>
            </a:r>
            <a:r>
              <a:rPr lang="fr-FR" sz="1200" b="0" kern="1200" dirty="0" err="1" smtClean="0">
                <a:solidFill>
                  <a:schemeClr val="tx1"/>
                </a:solidFill>
                <a:effectLst/>
                <a:latin typeface="+mn-lt"/>
                <a:ea typeface="+mn-ea"/>
                <a:cs typeface="+mn-cs"/>
              </a:rPr>
              <a:t>mémorisation</a:t>
            </a:r>
            <a:r>
              <a:rPr lang="fr-FR" sz="1200" b="0" kern="1200" dirty="0" smtClean="0">
                <a:solidFill>
                  <a:schemeClr val="tx1"/>
                </a:solidFill>
                <a:effectLst/>
                <a:latin typeface="+mn-lt"/>
                <a:ea typeface="+mn-ea"/>
                <a:cs typeface="+mn-cs"/>
              </a:rPr>
              <a:t> des doubles (pour « de 2 en 2 »), l’utilisation de la </a:t>
            </a:r>
            <a:r>
              <a:rPr lang="fr-FR" sz="1200" b="0" kern="1200" dirty="0" err="1" smtClean="0">
                <a:solidFill>
                  <a:schemeClr val="tx1"/>
                </a:solidFill>
                <a:effectLst/>
                <a:latin typeface="+mn-lt"/>
                <a:ea typeface="+mn-ea"/>
                <a:cs typeface="+mn-cs"/>
              </a:rPr>
              <a:t>numération</a:t>
            </a:r>
            <a:r>
              <a:rPr lang="fr-FR" sz="1200" b="0" kern="1200" dirty="0" smtClean="0">
                <a:solidFill>
                  <a:schemeClr val="tx1"/>
                </a:solidFill>
                <a:effectLst/>
                <a:latin typeface="+mn-lt"/>
                <a:ea typeface="+mn-ea"/>
                <a:cs typeface="+mn-cs"/>
              </a:rPr>
              <a:t> (pour « de 10 et 10 ») et de certaines </a:t>
            </a:r>
            <a:r>
              <a:rPr lang="fr-FR" sz="1200" b="0" kern="1200" dirty="0" err="1" smtClean="0">
                <a:solidFill>
                  <a:schemeClr val="tx1"/>
                </a:solidFill>
                <a:effectLst/>
                <a:latin typeface="+mn-lt"/>
                <a:ea typeface="+mn-ea"/>
                <a:cs typeface="+mn-cs"/>
              </a:rPr>
              <a:t>régularités</a:t>
            </a:r>
            <a:r>
              <a:rPr lang="fr-FR" sz="1200" b="0" kern="1200" dirty="0" smtClean="0">
                <a:solidFill>
                  <a:schemeClr val="tx1"/>
                </a:solidFill>
                <a:effectLst/>
                <a:latin typeface="+mn-lt"/>
                <a:ea typeface="+mn-ea"/>
                <a:cs typeface="+mn-cs"/>
              </a:rPr>
              <a:t> comme outil de </a:t>
            </a:r>
            <a:r>
              <a:rPr lang="fr-FR" sz="1200" b="0" kern="1200" dirty="0" err="1" smtClean="0">
                <a:solidFill>
                  <a:schemeClr val="tx1"/>
                </a:solidFill>
                <a:effectLst/>
                <a:latin typeface="+mn-lt"/>
                <a:ea typeface="+mn-ea"/>
                <a:cs typeface="+mn-cs"/>
              </a:rPr>
              <a:t>comp</a:t>
            </a:r>
            <a:r>
              <a:rPr lang="fr-FR" sz="1200" b="0" kern="1200" dirty="0" smtClean="0">
                <a:solidFill>
                  <a:schemeClr val="tx1"/>
                </a:solidFill>
                <a:effectLst/>
                <a:latin typeface="+mn-lt"/>
                <a:ea typeface="+mn-ea"/>
                <a:cs typeface="+mn-cs"/>
              </a:rPr>
              <a:t>- </a:t>
            </a:r>
            <a:r>
              <a:rPr lang="fr-FR" sz="1200" b="0" kern="1200" dirty="0" err="1" smtClean="0">
                <a:solidFill>
                  <a:schemeClr val="tx1"/>
                </a:solidFill>
                <a:effectLst/>
                <a:latin typeface="+mn-lt"/>
                <a:ea typeface="+mn-ea"/>
                <a:cs typeface="+mn-cs"/>
              </a:rPr>
              <a:t>tage</a:t>
            </a:r>
            <a:r>
              <a:rPr lang="fr-FR" sz="1200" b="0" kern="1200" dirty="0" smtClean="0">
                <a:solidFill>
                  <a:schemeClr val="tx1"/>
                </a:solidFill>
                <a:effectLst/>
                <a:latin typeface="+mn-lt"/>
                <a:ea typeface="+mn-ea"/>
                <a:cs typeface="+mn-cs"/>
              </a:rPr>
              <a:t> ou de calcul. </a:t>
            </a:r>
          </a:p>
          <a:p>
            <a:endParaRPr lang="fr-FR" sz="1200" b="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b="1" kern="1200" dirty="0" smtClean="0">
                <a:solidFill>
                  <a:schemeClr val="tx1"/>
                </a:solidFill>
                <a:effectLst/>
                <a:latin typeface="+mn-lt"/>
                <a:ea typeface="+mn-ea"/>
                <a:cs typeface="+mn-cs"/>
              </a:rPr>
              <a:t>5 - Certaines comptines permettent </a:t>
            </a:r>
            <a:r>
              <a:rPr lang="fr-FR" sz="1200" b="1" kern="1200" dirty="0" err="1" smtClean="0">
                <a:solidFill>
                  <a:schemeClr val="tx1"/>
                </a:solidFill>
                <a:effectLst/>
                <a:latin typeface="+mn-lt"/>
                <a:ea typeface="+mn-ea"/>
                <a:cs typeface="+mn-cs"/>
              </a:rPr>
              <a:t>également</a:t>
            </a:r>
            <a:r>
              <a:rPr lang="fr-FR" sz="1200" b="1" kern="1200" dirty="0" smtClean="0">
                <a:solidFill>
                  <a:schemeClr val="tx1"/>
                </a:solidFill>
                <a:effectLst/>
                <a:latin typeface="+mn-lt"/>
                <a:ea typeface="+mn-ea"/>
                <a:cs typeface="+mn-cs"/>
              </a:rPr>
              <a:t> de faire un lien avec la </a:t>
            </a:r>
            <a:r>
              <a:rPr lang="fr-FR" sz="1200" b="1" kern="1200" dirty="0" err="1" smtClean="0">
                <a:solidFill>
                  <a:schemeClr val="tx1"/>
                </a:solidFill>
                <a:effectLst/>
                <a:latin typeface="+mn-lt"/>
                <a:ea typeface="+mn-ea"/>
                <a:cs typeface="+mn-cs"/>
              </a:rPr>
              <a:t>quantite</a:t>
            </a:r>
            <a:r>
              <a:rPr lang="fr-FR" sz="1200" b="1" kern="1200" dirty="0" smtClean="0">
                <a:solidFill>
                  <a:schemeClr val="tx1"/>
                </a:solidFill>
                <a:effectLst/>
                <a:latin typeface="+mn-lt"/>
                <a:ea typeface="+mn-ea"/>
                <a:cs typeface="+mn-cs"/>
              </a:rPr>
              <a:t>́ ou d’autres </a:t>
            </a:r>
            <a:r>
              <a:rPr lang="fr-FR" sz="1200" b="1" kern="1200" dirty="0" err="1" smtClean="0">
                <a:solidFill>
                  <a:schemeClr val="tx1"/>
                </a:solidFill>
                <a:effectLst/>
                <a:latin typeface="+mn-lt"/>
                <a:ea typeface="+mn-ea"/>
                <a:cs typeface="+mn-cs"/>
              </a:rPr>
              <a:t>représentations</a:t>
            </a:r>
            <a:r>
              <a:rPr lang="fr-FR" sz="1200" b="1" kern="1200" dirty="0" smtClean="0">
                <a:solidFill>
                  <a:schemeClr val="tx1"/>
                </a:solidFill>
                <a:effectLst/>
                <a:latin typeface="+mn-lt"/>
                <a:ea typeface="+mn-ea"/>
                <a:cs typeface="+mn-cs"/>
              </a:rPr>
              <a:t> des nombres comme les collections de doigts</a:t>
            </a:r>
            <a:r>
              <a:rPr lang="fr-FR" sz="1200" b="0" kern="1200" dirty="0" smtClean="0">
                <a:solidFill>
                  <a:schemeClr val="tx1"/>
                </a:solidFill>
                <a:effectLst/>
                <a:latin typeface="+mn-lt"/>
                <a:ea typeface="+mn-ea"/>
                <a:cs typeface="+mn-cs"/>
              </a:rPr>
              <a:t>, comme par exemple : un petit lapin sur le chemin rencontre un autre petit lapin, deux petits lapins sur le chemin sont devenus copains. Deux petits lapins sur le chemin rencontrent un autre petit lapin... </a:t>
            </a:r>
            <a:endParaRPr lang="fr-FR" dirty="0" smtClean="0"/>
          </a:p>
          <a:p>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11</a:t>
            </a:fld>
            <a:endParaRPr lang="fr-FR"/>
          </a:p>
        </p:txBody>
      </p:sp>
    </p:spTree>
    <p:extLst>
      <p:ext uri="{BB962C8B-B14F-4D97-AF65-F5344CB8AC3E}">
        <p14:creationId xmlns:p14="http://schemas.microsoft.com/office/powerpoint/2010/main" val="34476205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 </a:t>
            </a:r>
            <a:r>
              <a:rPr lang="fr-FR" b="1" dirty="0" smtClean="0"/>
              <a:t>le </a:t>
            </a:r>
            <a:r>
              <a:rPr lang="fr-FR" b="1" dirty="0" err="1" smtClean="0"/>
              <a:t>maître</a:t>
            </a:r>
            <a:r>
              <a:rPr lang="fr-FR" b="1" dirty="0" smtClean="0"/>
              <a:t> ou la marionnette qui se trompe. </a:t>
            </a:r>
            <a:r>
              <a:rPr lang="fr-FR" dirty="0" smtClean="0"/>
              <a:t>L’enseignant </a:t>
            </a:r>
            <a:r>
              <a:rPr lang="fr-FR" dirty="0" err="1" smtClean="0"/>
              <a:t>récite</a:t>
            </a:r>
            <a:r>
              <a:rPr lang="fr-FR" dirty="0" smtClean="0"/>
              <a:t> la suite des nombres en se trompant volontairement, les </a:t>
            </a:r>
            <a:r>
              <a:rPr lang="fr-FR" dirty="0" err="1" smtClean="0"/>
              <a:t>élèves</a:t>
            </a:r>
            <a:r>
              <a:rPr lang="fr-FR" dirty="0" smtClean="0"/>
              <a:t> doivent lever la main quand ils entendent des erreurs. Ces </a:t>
            </a:r>
            <a:r>
              <a:rPr lang="fr-FR" dirty="0" err="1" smtClean="0"/>
              <a:t>dernières</a:t>
            </a:r>
            <a:r>
              <a:rPr lang="fr-FR" dirty="0" smtClean="0"/>
              <a:t> peuvent </a:t>
            </a:r>
            <a:r>
              <a:rPr lang="fr-FR" dirty="0" err="1" smtClean="0"/>
              <a:t>être</a:t>
            </a:r>
            <a:r>
              <a:rPr lang="fr-FR" dirty="0" smtClean="0"/>
              <a:t> </a:t>
            </a:r>
            <a:r>
              <a:rPr lang="fr-FR" dirty="0" err="1" smtClean="0"/>
              <a:t>inspirées</a:t>
            </a:r>
            <a:r>
              <a:rPr lang="fr-FR" dirty="0" smtClean="0"/>
              <a:t> de celles des </a:t>
            </a:r>
            <a:r>
              <a:rPr lang="fr-FR" dirty="0" err="1" smtClean="0"/>
              <a:t>élèves</a:t>
            </a:r>
            <a:r>
              <a:rPr lang="fr-FR" dirty="0" smtClean="0"/>
              <a:t>. L’enseignant utilise une marionnette pour se tromper à sa place ce qui peut </a:t>
            </a:r>
            <a:r>
              <a:rPr lang="fr-FR" dirty="0" err="1" smtClean="0"/>
              <a:t>éviter</a:t>
            </a:r>
            <a:r>
              <a:rPr lang="fr-FR" dirty="0" smtClean="0"/>
              <a:t> des </a:t>
            </a:r>
            <a:r>
              <a:rPr lang="fr-FR" dirty="0" err="1" smtClean="0"/>
              <a:t>difficultés</a:t>
            </a:r>
            <a:r>
              <a:rPr lang="fr-FR" dirty="0" smtClean="0"/>
              <a:t> chez le </a:t>
            </a:r>
            <a:r>
              <a:rPr lang="fr-FR" dirty="0" err="1" smtClean="0"/>
              <a:t>élèves</a:t>
            </a:r>
            <a:r>
              <a:rPr lang="fr-FR" dirty="0" smtClean="0"/>
              <a:t> qui ne comprendraient pas bien qu’il s’agit d’un « jeu » et que l’enseignant « le fait </a:t>
            </a:r>
            <a:r>
              <a:rPr lang="fr-FR" dirty="0" err="1" smtClean="0"/>
              <a:t>exprès</a:t>
            </a:r>
            <a:r>
              <a:rPr lang="fr-FR" dirty="0" smtClean="0"/>
              <a:t> » ;</a:t>
            </a:r>
            <a:br>
              <a:rPr lang="fr-FR" dirty="0" smtClean="0"/>
            </a:br>
            <a:r>
              <a:rPr lang="fr-FR" dirty="0" smtClean="0"/>
              <a:t>– </a:t>
            </a:r>
            <a:r>
              <a:rPr lang="fr-FR" b="1" dirty="0" smtClean="0"/>
              <a:t>le jeu du tambour. </a:t>
            </a:r>
            <a:r>
              <a:rPr lang="fr-FR" dirty="0" smtClean="0"/>
              <a:t>L’enseignant commence à </a:t>
            </a:r>
            <a:r>
              <a:rPr lang="fr-FR" dirty="0" err="1" smtClean="0"/>
              <a:t>récite</a:t>
            </a:r>
            <a:r>
              <a:rPr lang="fr-FR" dirty="0" smtClean="0"/>
              <a:t> la comptine puis remplace les mots–nombres par des coups sur un tambour, avec </a:t>
            </a:r>
            <a:r>
              <a:rPr lang="fr-FR" dirty="0" err="1" smtClean="0"/>
              <a:t>éventuellement</a:t>
            </a:r>
            <a:r>
              <a:rPr lang="fr-FR" dirty="0" smtClean="0"/>
              <a:t> des chan- </a:t>
            </a:r>
            <a:r>
              <a:rPr lang="fr-FR" dirty="0" err="1" smtClean="0"/>
              <a:t>gements</a:t>
            </a:r>
            <a:r>
              <a:rPr lang="fr-FR" dirty="0" smtClean="0"/>
              <a:t> de rythme. Lorsqu’il s’</a:t>
            </a:r>
            <a:r>
              <a:rPr lang="fr-FR" dirty="0" err="1" smtClean="0"/>
              <a:t>arrête</a:t>
            </a:r>
            <a:r>
              <a:rPr lang="fr-FR" dirty="0" smtClean="0"/>
              <a:t> les </a:t>
            </a:r>
            <a:r>
              <a:rPr lang="fr-FR" dirty="0" err="1" smtClean="0"/>
              <a:t>élèves</a:t>
            </a:r>
            <a:r>
              <a:rPr lang="fr-FR" dirty="0" smtClean="0"/>
              <a:t> doivent dire à quel nombre en est la comptine. Cette </a:t>
            </a:r>
            <a:r>
              <a:rPr lang="fr-FR" dirty="0" err="1" smtClean="0"/>
              <a:t>activite</a:t>
            </a:r>
            <a:r>
              <a:rPr lang="fr-FR" dirty="0" smtClean="0"/>
              <a:t>́ </a:t>
            </a:r>
            <a:r>
              <a:rPr lang="fr-FR" dirty="0" err="1" smtClean="0"/>
              <a:t>prépare</a:t>
            </a:r>
            <a:r>
              <a:rPr lang="fr-FR" dirty="0" smtClean="0"/>
              <a:t> la synchronisation de la </a:t>
            </a:r>
            <a:r>
              <a:rPr lang="fr-FR" dirty="0" err="1" smtClean="0"/>
              <a:t>récitation</a:t>
            </a:r>
            <a:r>
              <a:rPr lang="fr-FR" dirty="0" smtClean="0"/>
              <a:t> de la comptine avec le pointage d’une collection ;</a:t>
            </a:r>
            <a:br>
              <a:rPr lang="fr-FR" dirty="0" smtClean="0"/>
            </a:br>
            <a:r>
              <a:rPr lang="fr-FR" dirty="0" smtClean="0"/>
              <a:t>– </a:t>
            </a:r>
            <a:r>
              <a:rPr lang="fr-FR" b="1" dirty="0" smtClean="0"/>
              <a:t>le filet. </a:t>
            </a:r>
            <a:r>
              <a:rPr lang="fr-FR" dirty="0" smtClean="0"/>
              <a:t>Une partie des </a:t>
            </a:r>
            <a:r>
              <a:rPr lang="fr-FR" dirty="0" err="1" smtClean="0"/>
              <a:t>élèves</a:t>
            </a:r>
            <a:r>
              <a:rPr lang="fr-FR" dirty="0" smtClean="0"/>
              <a:t> fait une ronde en </a:t>
            </a:r>
            <a:r>
              <a:rPr lang="fr-FR" dirty="0" err="1" smtClean="0"/>
              <a:t>récitant</a:t>
            </a:r>
            <a:r>
              <a:rPr lang="fr-FR" dirty="0" smtClean="0"/>
              <a:t> la comptine </a:t>
            </a:r>
            <a:r>
              <a:rPr lang="fr-FR" dirty="0" err="1" smtClean="0"/>
              <a:t>numérique</a:t>
            </a:r>
            <a:r>
              <a:rPr lang="fr-FR" dirty="0" smtClean="0"/>
              <a:t> jusqu’à un nombre </a:t>
            </a:r>
            <a:r>
              <a:rPr lang="fr-FR" dirty="0" err="1" smtClean="0"/>
              <a:t>détermine</a:t>
            </a:r>
            <a:r>
              <a:rPr lang="fr-FR" dirty="0" smtClean="0"/>
              <a:t>́ en secret. Une autre partie des </a:t>
            </a:r>
            <a:r>
              <a:rPr lang="fr-FR" dirty="0" err="1" smtClean="0"/>
              <a:t>élèves</a:t>
            </a:r>
            <a:r>
              <a:rPr lang="fr-FR" dirty="0" smtClean="0"/>
              <a:t>, qui ne </a:t>
            </a:r>
            <a:r>
              <a:rPr lang="fr-FR" dirty="0" err="1" smtClean="0"/>
              <a:t>connaît</a:t>
            </a:r>
            <a:r>
              <a:rPr lang="fr-FR" dirty="0" smtClean="0"/>
              <a:t> pas le nombre secret, doit traverser la ronde à quatre pattes. Quand le nombre est atteint les </a:t>
            </a:r>
            <a:r>
              <a:rPr lang="fr-FR" dirty="0" err="1" smtClean="0"/>
              <a:t>élèves</a:t>
            </a:r>
            <a:r>
              <a:rPr lang="fr-FR" dirty="0" smtClean="0"/>
              <a:t> de la ronde se baissent et ceux qui sont au milieu sont </a:t>
            </a:r>
            <a:r>
              <a:rPr lang="fr-FR" dirty="0" err="1" smtClean="0"/>
              <a:t>capturés</a:t>
            </a:r>
            <a:r>
              <a:rPr lang="fr-FR" dirty="0" smtClean="0"/>
              <a:t>. Cette </a:t>
            </a:r>
            <a:r>
              <a:rPr lang="fr-FR" dirty="0" err="1" smtClean="0"/>
              <a:t>activite</a:t>
            </a:r>
            <a:r>
              <a:rPr lang="fr-FR" dirty="0" smtClean="0"/>
              <a:t>́ apprend à ceux qui font la ronde à s’</a:t>
            </a:r>
            <a:r>
              <a:rPr lang="fr-FR" dirty="0" err="1" smtClean="0"/>
              <a:t>arrêter</a:t>
            </a:r>
            <a:r>
              <a:rPr lang="fr-FR" dirty="0" smtClean="0"/>
              <a:t> à un nombre donné ;</a:t>
            </a:r>
            <a:br>
              <a:rPr lang="fr-FR" dirty="0" smtClean="0"/>
            </a:br>
            <a:r>
              <a:rPr lang="fr-FR" dirty="0" smtClean="0"/>
              <a:t>– </a:t>
            </a:r>
            <a:r>
              <a:rPr lang="fr-FR" b="1" dirty="0" smtClean="0"/>
              <a:t>le jeu de l’escalier ou de la piste. </a:t>
            </a:r>
            <a:r>
              <a:rPr lang="fr-FR" dirty="0" smtClean="0"/>
              <a:t>Il consiste à </a:t>
            </a:r>
            <a:r>
              <a:rPr lang="fr-FR" dirty="0" err="1" smtClean="0"/>
              <a:t>réciter</a:t>
            </a:r>
            <a:r>
              <a:rPr lang="fr-FR" dirty="0" smtClean="0"/>
              <a:t> la comptine en montant et descendant un escalier sur lequel peuvent </a:t>
            </a:r>
            <a:r>
              <a:rPr lang="fr-FR" dirty="0" err="1" smtClean="0"/>
              <a:t>être</a:t>
            </a:r>
            <a:r>
              <a:rPr lang="fr-FR" dirty="0" smtClean="0"/>
              <a:t> </a:t>
            </a:r>
            <a:r>
              <a:rPr lang="fr-FR" dirty="0" err="1" smtClean="0"/>
              <a:t>écrits</a:t>
            </a:r>
            <a:r>
              <a:rPr lang="fr-FR" dirty="0" smtClean="0"/>
              <a:t> ou non les nombres. Ce jeu peut </a:t>
            </a:r>
            <a:r>
              <a:rPr lang="fr-FR" dirty="0" err="1" smtClean="0"/>
              <a:t>également</a:t>
            </a:r>
            <a:r>
              <a:rPr lang="fr-FR" dirty="0" smtClean="0"/>
              <a:t> se </a:t>
            </a:r>
            <a:r>
              <a:rPr lang="fr-FR" dirty="0" err="1" smtClean="0"/>
              <a:t>dérouler</a:t>
            </a:r>
            <a:r>
              <a:rPr lang="fr-FR" dirty="0" smtClean="0"/>
              <a:t> sur une piste sur laquelle les </a:t>
            </a:r>
            <a:r>
              <a:rPr lang="fr-FR" dirty="0" err="1" smtClean="0"/>
              <a:t>élèves</a:t>
            </a:r>
            <a:r>
              <a:rPr lang="fr-FR" dirty="0" smtClean="0"/>
              <a:t> se </a:t>
            </a:r>
            <a:r>
              <a:rPr lang="fr-FR" dirty="0" err="1" smtClean="0"/>
              <a:t>déplacent</a:t>
            </a:r>
            <a:r>
              <a:rPr lang="fr-FR" dirty="0" smtClean="0"/>
              <a:t> </a:t>
            </a:r>
            <a:r>
              <a:rPr lang="fr-FR" dirty="0" err="1" smtClean="0"/>
              <a:t>réellement</a:t>
            </a:r>
            <a:r>
              <a:rPr lang="fr-FR" dirty="0" smtClean="0"/>
              <a:t> ou encore une piste sur laquelle ils </a:t>
            </a:r>
            <a:r>
              <a:rPr lang="fr-FR" dirty="0" err="1" smtClean="0"/>
              <a:t>déplacent</a:t>
            </a:r>
            <a:r>
              <a:rPr lang="fr-FR" dirty="0" smtClean="0"/>
              <a:t> un pion. Il permet </a:t>
            </a:r>
            <a:r>
              <a:rPr lang="fr-FR" dirty="0" err="1" smtClean="0"/>
              <a:t>également</a:t>
            </a:r>
            <a:r>
              <a:rPr lang="fr-FR" dirty="0" smtClean="0"/>
              <a:t> de compter de deux en deux, de travailler le vocabulaire : « monter » / « descendre », « au–dessus » / « en–dessous » pour l’escalier « avancer » / « reculer » « avant » / « </a:t>
            </a:r>
            <a:r>
              <a:rPr lang="fr-FR" dirty="0" err="1" smtClean="0"/>
              <a:t>après</a:t>
            </a:r>
            <a:r>
              <a:rPr lang="fr-FR" dirty="0" smtClean="0"/>
              <a:t> » sur la piste, dans la </a:t>
            </a:r>
            <a:r>
              <a:rPr lang="fr-FR" dirty="0" err="1" smtClean="0"/>
              <a:t>chaîne</a:t>
            </a:r>
            <a:r>
              <a:rPr lang="fr-FR" dirty="0" smtClean="0"/>
              <a:t> orale et </a:t>
            </a:r>
            <a:r>
              <a:rPr lang="fr-FR" dirty="0" err="1" smtClean="0"/>
              <a:t>écrite</a:t>
            </a:r>
            <a:r>
              <a:rPr lang="fr-FR" dirty="0" smtClean="0"/>
              <a:t>. </a:t>
            </a:r>
          </a:p>
          <a:p>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12</a:t>
            </a:fld>
            <a:endParaRPr lang="fr-FR"/>
          </a:p>
        </p:txBody>
      </p:sp>
    </p:spTree>
    <p:extLst>
      <p:ext uri="{BB962C8B-B14F-4D97-AF65-F5344CB8AC3E}">
        <p14:creationId xmlns:p14="http://schemas.microsoft.com/office/powerpoint/2010/main" val="1532902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fr-FR" smtClean="0"/>
              <a:t>Cliquez et modifiez le titre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en-US" dirty="0"/>
          </a:p>
        </p:txBody>
      </p:sp>
      <p:sp>
        <p:nvSpPr>
          <p:cNvPr id="4" name="Date Placeholder 3"/>
          <p:cNvSpPr>
            <a:spLocks noGrp="1"/>
          </p:cNvSpPr>
          <p:nvPr>
            <p:ph type="dt" sz="half" idx="10"/>
          </p:nvPr>
        </p:nvSpPr>
        <p:spPr/>
        <p:txBody>
          <a:bodyPr/>
          <a:lstStyle/>
          <a:p>
            <a:fld id="{9C77A01A-D176-C24B-B5CD-0CBA21F8018B}" type="datetimeFigureOut">
              <a:rPr lang="fr-FR" smtClean="0"/>
              <a:t>09/12/11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86A6A49-38FC-ED4C-A1C4-37C8738BD946}" type="slidenum">
              <a:rPr lang="fr-FR" smtClean="0"/>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a:p>
        </p:txBody>
      </p:sp>
      <p:sp>
        <p:nvSpPr>
          <p:cNvPr id="3" name="Vertical Text Placeholder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9C77A01A-D176-C24B-B5CD-0CBA21F8018B}" type="datetimeFigureOut">
              <a:rPr lang="fr-FR" smtClean="0"/>
              <a:t>09/12/11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86A6A49-38FC-ED4C-A1C4-37C8738BD946}" type="slidenum">
              <a:rPr lang="fr-FR" smtClean="0"/>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fr-FR" smtClean="0"/>
              <a:t>Cliquez et modifiez le titre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9C77A01A-D176-C24B-B5CD-0CBA21F8018B}" type="datetimeFigureOut">
              <a:rPr lang="fr-FR" smtClean="0"/>
              <a:t>09/12/11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86A6A49-38FC-ED4C-A1C4-37C8738BD946}" type="slidenum">
              <a:rPr lang="fr-FR" smtClean="0"/>
              <a:t>‹#›</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mediaAndTx">
  <p:cSld name="Titre. Clip multimédia et texte">
    <p:spTree>
      <p:nvGrpSpPr>
        <p:cNvPr id="1" name=""/>
        <p:cNvGrpSpPr/>
        <p:nvPr/>
      </p:nvGrpSpPr>
      <p:grpSpPr>
        <a:xfrm>
          <a:off x="0" y="0"/>
          <a:ext cx="0" cy="0"/>
          <a:chOff x="0" y="0"/>
          <a:chExt cx="0" cy="0"/>
        </a:xfrm>
      </p:grpSpPr>
      <p:sp>
        <p:nvSpPr>
          <p:cNvPr id="2" name="Titre 1"/>
          <p:cNvSpPr>
            <a:spLocks noGrp="1"/>
          </p:cNvSpPr>
          <p:nvPr>
            <p:ph type="title"/>
          </p:nvPr>
        </p:nvSpPr>
        <p:spPr>
          <a:xfrm>
            <a:off x="732235" y="375047"/>
            <a:ext cx="7679531" cy="1553766"/>
          </a:xfrm>
        </p:spPr>
        <p:txBody>
          <a:bodyPr/>
          <a:lstStyle/>
          <a:p>
            <a:r>
              <a:rPr lang="fr-FR" smtClean="0"/>
              <a:t>Cliquez et modifiez le titre</a:t>
            </a:r>
            <a:endParaRPr lang="fr-FR"/>
          </a:p>
        </p:txBody>
      </p:sp>
      <p:sp>
        <p:nvSpPr>
          <p:cNvPr id="3" name="Espace réservé de l'élément multimédia 2"/>
          <p:cNvSpPr>
            <a:spLocks noGrp="1"/>
          </p:cNvSpPr>
          <p:nvPr>
            <p:ph type="media" sz="half" idx="1"/>
          </p:nvPr>
        </p:nvSpPr>
        <p:spPr>
          <a:xfrm>
            <a:off x="732234" y="1964531"/>
            <a:ext cx="3786188" cy="4018359"/>
          </a:xfrm>
        </p:spPr>
        <p:txBody>
          <a:bodyPr/>
          <a:lstStyle/>
          <a:p>
            <a:endParaRPr lang="fr-FR"/>
          </a:p>
        </p:txBody>
      </p:sp>
      <p:sp>
        <p:nvSpPr>
          <p:cNvPr id="4" name="Espace réservé du texte 3"/>
          <p:cNvSpPr>
            <a:spLocks noGrp="1"/>
          </p:cNvSpPr>
          <p:nvPr>
            <p:ph type="body" sz="half" idx="2"/>
          </p:nvPr>
        </p:nvSpPr>
        <p:spPr>
          <a:xfrm>
            <a:off x="4625578" y="1964531"/>
            <a:ext cx="3786188" cy="4018359"/>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2966006421"/>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a:p>
        </p:txBody>
      </p:sp>
      <p:sp>
        <p:nvSpPr>
          <p:cNvPr id="3" name="Content Placeholder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9C77A01A-D176-C24B-B5CD-0CBA21F8018B}" type="datetimeFigureOut">
              <a:rPr lang="fr-FR" smtClean="0"/>
              <a:t>09/12/11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86A6A49-38FC-ED4C-A1C4-37C8738BD946}" type="slidenum">
              <a:rPr lang="fr-FR" smtClean="0"/>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fr-FR" smtClean="0"/>
              <a:t>Cliquez et modifiez le titre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Date Placeholder 3"/>
          <p:cNvSpPr>
            <a:spLocks noGrp="1"/>
          </p:cNvSpPr>
          <p:nvPr>
            <p:ph type="dt" sz="half" idx="10"/>
          </p:nvPr>
        </p:nvSpPr>
        <p:spPr/>
        <p:txBody>
          <a:bodyPr/>
          <a:lstStyle/>
          <a:p>
            <a:fld id="{9C77A01A-D176-C24B-B5CD-0CBA21F8018B}" type="datetimeFigureOut">
              <a:rPr lang="fr-FR" smtClean="0"/>
              <a:t>09/12/11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86A6A49-38FC-ED4C-A1C4-37C8738BD946}" type="slidenum">
              <a:rPr lang="fr-FR" smtClean="0"/>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9C77A01A-D176-C24B-B5CD-0CBA21F8018B}" type="datetimeFigureOut">
              <a:rPr lang="fr-FR" smtClean="0"/>
              <a:t>09/12/11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986A6A49-38FC-ED4C-A1C4-37C8738BD946}" type="slidenum">
              <a:rPr lang="fr-FR" smtClean="0"/>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Cliquez et modifiez le titre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Date Placeholder 6"/>
          <p:cNvSpPr>
            <a:spLocks noGrp="1"/>
          </p:cNvSpPr>
          <p:nvPr>
            <p:ph type="dt" sz="half" idx="10"/>
          </p:nvPr>
        </p:nvSpPr>
        <p:spPr/>
        <p:txBody>
          <a:bodyPr/>
          <a:lstStyle/>
          <a:p>
            <a:fld id="{9C77A01A-D176-C24B-B5CD-0CBA21F8018B}" type="datetimeFigureOut">
              <a:rPr lang="fr-FR" smtClean="0"/>
              <a:t>09/12/11</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986A6A49-38FC-ED4C-A1C4-37C8738BD946}" type="slidenum">
              <a:rPr lang="fr-FR" smtClean="0"/>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a:p>
        </p:txBody>
      </p:sp>
      <p:sp>
        <p:nvSpPr>
          <p:cNvPr id="3" name="Date Placeholder 2"/>
          <p:cNvSpPr>
            <a:spLocks noGrp="1"/>
          </p:cNvSpPr>
          <p:nvPr>
            <p:ph type="dt" sz="half" idx="10"/>
          </p:nvPr>
        </p:nvSpPr>
        <p:spPr/>
        <p:txBody>
          <a:bodyPr/>
          <a:lstStyle/>
          <a:p>
            <a:fld id="{9C77A01A-D176-C24B-B5CD-0CBA21F8018B}" type="datetimeFigureOut">
              <a:rPr lang="fr-FR" smtClean="0"/>
              <a:t>09/12/11</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986A6A49-38FC-ED4C-A1C4-37C8738BD946}" type="slidenum">
              <a:rPr lang="fr-FR" smtClean="0"/>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77A01A-D176-C24B-B5CD-0CBA21F8018B}" type="datetimeFigureOut">
              <a:rPr lang="fr-FR" smtClean="0"/>
              <a:t>09/12/11</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986A6A49-38FC-ED4C-A1C4-37C8738BD946}" type="slidenum">
              <a:rPr lang="fr-FR" smtClean="0"/>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fr-FR" smtClean="0"/>
              <a:t>Cliquez et modifiez le titre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9C77A01A-D176-C24B-B5CD-0CBA21F8018B}" type="datetimeFigureOut">
              <a:rPr lang="fr-FR" smtClean="0"/>
              <a:t>09/12/11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986A6A49-38FC-ED4C-A1C4-37C8738BD946}" type="slidenum">
              <a:rPr lang="fr-FR" smtClean="0"/>
              <a:t>‹#›</a:t>
            </a:fld>
            <a:endParaRPr lang="fr-FR"/>
          </a:p>
        </p:txBody>
      </p:sp>
      <p:sp>
        <p:nvSpPr>
          <p:cNvPr id="9" name="Content Placeholder 8"/>
          <p:cNvSpPr>
            <a:spLocks noGrp="1"/>
          </p:cNvSpPr>
          <p:nvPr>
            <p:ph sz="quarter" idx="13"/>
          </p:nvPr>
        </p:nvSpPr>
        <p:spPr>
          <a:xfrm>
            <a:off x="304800" y="381000"/>
            <a:ext cx="7772400" cy="494284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fr-FR" smtClean="0"/>
              <a:t>Cliquez et modifiez le titre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Faire glisser l'image vers l'espace réservé ou cliquer sur l'icône pour l'ajouter</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8" name="Date Placeholder 7"/>
          <p:cNvSpPr>
            <a:spLocks noGrp="1"/>
          </p:cNvSpPr>
          <p:nvPr>
            <p:ph type="dt" sz="half" idx="10"/>
          </p:nvPr>
        </p:nvSpPr>
        <p:spPr/>
        <p:txBody>
          <a:bodyPr/>
          <a:lstStyle/>
          <a:p>
            <a:fld id="{9C77A01A-D176-C24B-B5CD-0CBA21F8018B}" type="datetimeFigureOut">
              <a:rPr lang="fr-FR" smtClean="0"/>
              <a:t>09/12/11</a:t>
            </a:fld>
            <a:endParaRPr lang="fr-FR"/>
          </a:p>
        </p:txBody>
      </p:sp>
      <p:sp>
        <p:nvSpPr>
          <p:cNvPr id="9" name="Slide Number Placeholder 8"/>
          <p:cNvSpPr>
            <a:spLocks noGrp="1"/>
          </p:cNvSpPr>
          <p:nvPr>
            <p:ph type="sldNum" sz="quarter" idx="11"/>
          </p:nvPr>
        </p:nvSpPr>
        <p:spPr/>
        <p:txBody>
          <a:bodyPr/>
          <a:lstStyle/>
          <a:p>
            <a:fld id="{986A6A49-38FC-ED4C-A1C4-37C8738BD946}" type="slidenum">
              <a:rPr lang="fr-FR" smtClean="0"/>
              <a:t>‹#›</a:t>
            </a:fld>
            <a:endParaRPr lang="fr-FR"/>
          </a:p>
        </p:txBody>
      </p:sp>
      <p:sp>
        <p:nvSpPr>
          <p:cNvPr id="10" name="Footer Placeholder 9"/>
          <p:cNvSpPr>
            <a:spLocks noGrp="1"/>
          </p:cNvSpPr>
          <p:nvPr>
            <p:ph type="ftr" sz="quarter" idx="12"/>
          </p:nvPr>
        </p:nvSpPr>
        <p:spPr/>
        <p:txBody>
          <a:bodyPr/>
          <a:lstStyle/>
          <a:p>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fr-FR" smtClean="0"/>
              <a:t>Cliquez et modifiez le titre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986A6A49-38FC-ED4C-A1C4-37C8738BD946}" type="slidenum">
              <a:rPr lang="fr-FR" smtClean="0"/>
              <a:t>‹#›</a:t>
            </a:fld>
            <a:endParaRPr lang="fr-FR"/>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fr-FR"/>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9C77A01A-D176-C24B-B5CD-0CBA21F8018B}" type="datetimeFigureOut">
              <a:rPr lang="fr-FR" smtClean="0"/>
              <a:t>09/12/11</a:t>
            </a:fld>
            <a:endParaRPr lang="fr-F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file://localhost/Users/Helene/Desktop/STAGE%20DIRECTEURS/DOCUMENTS%20MATHS%20%20INTERVENTION%20NOMBRE%20/album%201%202%203%20Brissiaud%20copie.pdf"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image" Target="../media/image4.jpeg"/><Relationship Id="rId5" Type="http://schemas.openxmlformats.org/officeDocument/2006/relationships/oleObject" Target="../embeddings/oleObject1.bin"/><Relationship Id="rId6" Type="http://schemas.openxmlformats.org/officeDocument/2006/relationships/image" Target="../media/image3.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5"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jpeg"/><Relationship Id="rId5" Type="http://schemas.openxmlformats.org/officeDocument/2006/relationships/image" Target="../media/image9.jpeg"/><Relationship Id="rId6"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11.jpeg"/><Relationship Id="rId5" Type="http://schemas.openxmlformats.org/officeDocument/2006/relationships/image" Target="../media/image12.jpeg"/><Relationship Id="rId6" Type="http://schemas.openxmlformats.org/officeDocument/2006/relationships/image" Target="../media/image13.jpeg"/><Relationship Id="rId1" Type="http://schemas.openxmlformats.org/officeDocument/2006/relationships/slideLayout" Target="../slideLayouts/slideLayout12.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5" Type="http://schemas.openxmlformats.org/officeDocument/2006/relationships/image" Target="../media/image16.jpe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file://localhost/Users/Helene/Desktop/STAGE%20DIRECTEURS/DOCUMENTS%20MATHS%20%20INTERVENTION%20NOMBRE%20/Video6_GS_ateliers_num%20copie.divx" TargetMode="External"/><Relationship Id="rId3" Type="http://schemas.openxmlformats.org/officeDocument/2006/relationships/hyperlink" Target="file://localhost/Users/Helene/Desktop/STAGE%20DIRECTEURS/DOCUMENTS%20MATHS%20%20INTERVENTION%20NOMBRE%20/GCCochonRit4%20copie.mov"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hyperlink" Target="http://www.education.gouv.fr/bo/2005/39/MENE0502286C.ht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663208"/>
          </a:xfrm>
        </p:spPr>
        <p:txBody>
          <a:bodyPr>
            <a:normAutofit fontScale="90000"/>
          </a:bodyPr>
          <a:lstStyle/>
          <a:p>
            <a:r>
              <a:rPr lang="fr-FR" b="1" dirty="0" smtClean="0">
                <a:solidFill>
                  <a:srgbClr val="6D5225"/>
                </a:solidFill>
              </a:rPr>
              <a:t>L’approche du nombre au cycle 2 </a:t>
            </a:r>
            <a:endParaRPr lang="fr-FR" b="1" dirty="0">
              <a:solidFill>
                <a:srgbClr val="6D5225"/>
              </a:solidFill>
            </a:endParaRPr>
          </a:p>
        </p:txBody>
      </p:sp>
      <p:pic>
        <p:nvPicPr>
          <p:cNvPr id="13" name="Image 12" descr="149489-20462-26224.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3745" y="1248830"/>
            <a:ext cx="3421280" cy="4960857"/>
          </a:xfrm>
          <a:prstGeom prst="rect">
            <a:avLst/>
          </a:prstGeom>
        </p:spPr>
      </p:pic>
      <p:sp>
        <p:nvSpPr>
          <p:cNvPr id="3" name="ZoneTexte 2"/>
          <p:cNvSpPr txBox="1"/>
          <p:nvPr/>
        </p:nvSpPr>
        <p:spPr>
          <a:xfrm>
            <a:off x="1728694" y="6211669"/>
            <a:ext cx="4746879" cy="646331"/>
          </a:xfrm>
          <a:prstGeom prst="rect">
            <a:avLst/>
          </a:prstGeom>
          <a:noFill/>
        </p:spPr>
        <p:txBody>
          <a:bodyPr wrap="square" rtlCol="0">
            <a:spAutoFit/>
          </a:bodyPr>
          <a:lstStyle/>
          <a:p>
            <a:pPr algn="ctr"/>
            <a:r>
              <a:rPr lang="fr-FR" dirty="0" smtClean="0"/>
              <a:t>Hélène Lagarde Conseillère pédagogique Dakar</a:t>
            </a:r>
          </a:p>
          <a:p>
            <a:pPr algn="ctr"/>
            <a:r>
              <a:rPr lang="fr-FR" i="1" dirty="0" smtClean="0"/>
              <a:t>Stage des directeurs 14 au 18 novembre 2011 </a:t>
            </a:r>
            <a:endParaRPr lang="fr-FR" i="1" dirty="0"/>
          </a:p>
        </p:txBody>
      </p:sp>
    </p:spTree>
    <p:extLst>
      <p:ext uri="{BB962C8B-B14F-4D97-AF65-F5344CB8AC3E}">
        <p14:creationId xmlns:p14="http://schemas.microsoft.com/office/powerpoint/2010/main" val="58719013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L’album 1,2,3 </a:t>
            </a:r>
            <a:r>
              <a:rPr lang="fr-FR" dirty="0" err="1" smtClean="0"/>
              <a:t>Brissiaud</a:t>
            </a:r>
            <a:endParaRPr lang="fr-FR" dirty="0"/>
          </a:p>
        </p:txBody>
      </p:sp>
      <p:sp>
        <p:nvSpPr>
          <p:cNvPr id="3" name="Espace réservé du contenu 2"/>
          <p:cNvSpPr>
            <a:spLocks noGrp="1"/>
          </p:cNvSpPr>
          <p:nvPr>
            <p:ph idx="1"/>
          </p:nvPr>
        </p:nvSpPr>
        <p:spPr/>
        <p:txBody>
          <a:bodyPr/>
          <a:lstStyle/>
          <a:p>
            <a:r>
              <a:rPr lang="fr-FR" dirty="0" smtClean="0">
                <a:hlinkClick r:id="rId2" action="ppaction://hlinkfile"/>
              </a:rPr>
              <a:t>file://localhost/Users/Helene/Desktop/STAGE DIRECTEURS/DOCUMENTS MATHS  INTERVENTION NOMBRE /album 1 2 3 Brissiaud copie.pdf</a:t>
            </a:r>
            <a:endParaRPr lang="fr-FR" dirty="0"/>
          </a:p>
        </p:txBody>
      </p:sp>
    </p:spTree>
    <p:extLst>
      <p:ext uri="{BB962C8B-B14F-4D97-AF65-F5344CB8AC3E}">
        <p14:creationId xmlns:p14="http://schemas.microsoft.com/office/powerpoint/2010/main" val="177683847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94771"/>
            <a:ext cx="7620000" cy="1143000"/>
          </a:xfrm>
        </p:spPr>
        <p:txBody>
          <a:bodyPr>
            <a:normAutofit fontScale="90000"/>
          </a:bodyPr>
          <a:lstStyle/>
          <a:p>
            <a:r>
              <a:rPr lang="fr-FR" b="1" dirty="0" smtClean="0"/>
              <a:t>2</a:t>
            </a:r>
            <a:r>
              <a:rPr lang="fr-FR" b="1" baseline="30000" dirty="0" smtClean="0"/>
              <a:t>ème</a:t>
            </a:r>
            <a:r>
              <a:rPr lang="fr-FR" b="1" dirty="0" smtClean="0"/>
              <a:t> Capacité : Mémoriser la suite des nombres au moins jusqu’à 30 </a:t>
            </a:r>
            <a:endParaRPr lang="fr-FR" b="1" dirty="0"/>
          </a:p>
        </p:txBody>
      </p:sp>
      <p:sp>
        <p:nvSpPr>
          <p:cNvPr id="3" name="Espace réservé du contenu 2"/>
          <p:cNvSpPr>
            <a:spLocks noGrp="1"/>
          </p:cNvSpPr>
          <p:nvPr>
            <p:ph idx="1"/>
          </p:nvPr>
        </p:nvSpPr>
        <p:spPr>
          <a:xfrm>
            <a:off x="457200" y="2133600"/>
            <a:ext cx="7620000" cy="4199467"/>
          </a:xfrm>
        </p:spPr>
        <p:txBody>
          <a:bodyPr>
            <a:normAutofit/>
          </a:bodyPr>
          <a:lstStyle/>
          <a:p>
            <a:r>
              <a:rPr lang="fr-FR" sz="2800" dirty="0" smtClean="0"/>
              <a:t>Apprendre avec des comptines numériques</a:t>
            </a:r>
          </a:p>
          <a:p>
            <a:pPr marL="0" indent="0">
              <a:buNone/>
            </a:pPr>
            <a:endParaRPr lang="fr-FR" sz="2800" dirty="0" smtClean="0"/>
          </a:p>
          <a:p>
            <a:r>
              <a:rPr lang="fr-FR" sz="2800" dirty="0" smtClean="0"/>
              <a:t>Privilégier à travers la comptine numérique la construction d’</a:t>
            </a:r>
            <a:r>
              <a:rPr lang="fr-FR" sz="2800" dirty="0" err="1" smtClean="0"/>
              <a:t>activités</a:t>
            </a:r>
            <a:r>
              <a:rPr lang="fr-FR" sz="2800" dirty="0" smtClean="0"/>
              <a:t> </a:t>
            </a:r>
            <a:r>
              <a:rPr lang="fr-FR" sz="2800" dirty="0" err="1"/>
              <a:t>liées</a:t>
            </a:r>
            <a:r>
              <a:rPr lang="fr-FR" sz="2800" dirty="0"/>
              <a:t> aux nombres et aux </a:t>
            </a:r>
            <a:r>
              <a:rPr lang="fr-FR" sz="2800" dirty="0" err="1"/>
              <a:t>premières</a:t>
            </a:r>
            <a:r>
              <a:rPr lang="fr-FR" sz="2800" dirty="0"/>
              <a:t> manipulations sur les </a:t>
            </a:r>
            <a:r>
              <a:rPr lang="fr-FR" sz="2800" dirty="0" err="1"/>
              <a:t>quantités</a:t>
            </a:r>
            <a:r>
              <a:rPr lang="fr-FR" sz="2800" dirty="0"/>
              <a:t> .</a:t>
            </a:r>
            <a:r>
              <a:rPr lang="fr-FR" sz="2800" dirty="0" smtClean="0"/>
              <a:t> </a:t>
            </a:r>
          </a:p>
          <a:p>
            <a:endParaRPr lang="fr-FR" sz="2800" dirty="0" smtClean="0"/>
          </a:p>
        </p:txBody>
      </p:sp>
    </p:spTree>
    <p:extLst>
      <p:ext uri="{BB962C8B-B14F-4D97-AF65-F5344CB8AC3E}">
        <p14:creationId xmlns:p14="http://schemas.microsoft.com/office/powerpoint/2010/main" val="17042434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60905"/>
            <a:ext cx="7620000" cy="1143000"/>
          </a:xfrm>
        </p:spPr>
        <p:txBody>
          <a:bodyPr>
            <a:normAutofit fontScale="90000"/>
          </a:bodyPr>
          <a:lstStyle/>
          <a:p>
            <a:r>
              <a:rPr lang="fr-FR" b="1" dirty="0"/>
              <a:t>Des </a:t>
            </a:r>
            <a:r>
              <a:rPr lang="fr-FR" b="1" dirty="0" err="1"/>
              <a:t>activités</a:t>
            </a:r>
            <a:r>
              <a:rPr lang="fr-FR" b="1" dirty="0"/>
              <a:t> pour approfondir les </a:t>
            </a:r>
            <a:r>
              <a:rPr lang="fr-FR" b="1" dirty="0" err="1"/>
              <a:t>compétences</a:t>
            </a:r>
            <a:r>
              <a:rPr lang="fr-FR" b="1" dirty="0"/>
              <a:t> </a:t>
            </a:r>
            <a:r>
              <a:rPr lang="fr-FR" b="1" dirty="0" err="1"/>
              <a:t>liées</a:t>
            </a:r>
            <a:r>
              <a:rPr lang="fr-FR" b="1" dirty="0"/>
              <a:t> à la </a:t>
            </a:r>
            <a:r>
              <a:rPr lang="fr-FR" b="1" dirty="0" err="1"/>
              <a:t>chaîne</a:t>
            </a:r>
            <a:r>
              <a:rPr lang="fr-FR" b="1" dirty="0"/>
              <a:t> orale </a:t>
            </a:r>
            <a:endParaRPr lang="fr-FR" dirty="0"/>
          </a:p>
        </p:txBody>
      </p:sp>
      <p:sp>
        <p:nvSpPr>
          <p:cNvPr id="3" name="Espace réservé du contenu 2"/>
          <p:cNvSpPr>
            <a:spLocks noGrp="1"/>
          </p:cNvSpPr>
          <p:nvPr>
            <p:ph idx="1"/>
          </p:nvPr>
        </p:nvSpPr>
        <p:spPr>
          <a:xfrm>
            <a:off x="1" y="2433638"/>
            <a:ext cx="9019854" cy="5273491"/>
          </a:xfrm>
        </p:spPr>
        <p:txBody>
          <a:bodyPr>
            <a:normAutofit/>
          </a:bodyPr>
          <a:lstStyle/>
          <a:p>
            <a:r>
              <a:rPr lang="fr-FR" sz="2800" dirty="0" smtClean="0"/>
              <a:t> </a:t>
            </a:r>
            <a:r>
              <a:rPr lang="fr-FR" sz="2800" b="1" dirty="0"/>
              <a:t>le </a:t>
            </a:r>
            <a:r>
              <a:rPr lang="fr-FR" sz="2800" b="1" dirty="0" err="1"/>
              <a:t>maître</a:t>
            </a:r>
            <a:r>
              <a:rPr lang="fr-FR" sz="2800" b="1" dirty="0"/>
              <a:t> ou la marionnette qui se trompe</a:t>
            </a:r>
            <a:r>
              <a:rPr lang="fr-FR" sz="2800" b="1" dirty="0" smtClean="0"/>
              <a:t>.</a:t>
            </a:r>
          </a:p>
          <a:p>
            <a:pPr marL="0" indent="0">
              <a:buNone/>
            </a:pPr>
            <a:endParaRPr lang="fr-FR" sz="2800" b="1" dirty="0" smtClean="0"/>
          </a:p>
          <a:p>
            <a:r>
              <a:rPr lang="fr-FR" sz="2800" dirty="0" smtClean="0"/>
              <a:t> </a:t>
            </a:r>
            <a:r>
              <a:rPr lang="fr-FR" sz="2800" b="1" dirty="0"/>
              <a:t>le jeu du </a:t>
            </a:r>
            <a:r>
              <a:rPr lang="fr-FR" sz="2800" b="1" dirty="0" smtClean="0"/>
              <a:t>tambour</a:t>
            </a:r>
          </a:p>
          <a:p>
            <a:pPr marL="0" indent="0">
              <a:buNone/>
            </a:pPr>
            <a:endParaRPr lang="fr-FR" sz="2800" b="1" dirty="0" smtClean="0"/>
          </a:p>
          <a:p>
            <a:r>
              <a:rPr lang="fr-FR" sz="2800" dirty="0" smtClean="0"/>
              <a:t> </a:t>
            </a:r>
            <a:r>
              <a:rPr lang="fr-FR" sz="2800" b="1" dirty="0"/>
              <a:t>le </a:t>
            </a:r>
            <a:r>
              <a:rPr lang="fr-FR" sz="2800" b="1" dirty="0" smtClean="0"/>
              <a:t>filet</a:t>
            </a:r>
          </a:p>
          <a:p>
            <a:endParaRPr lang="fr-FR" sz="2800" b="1" dirty="0" smtClean="0"/>
          </a:p>
          <a:p>
            <a:r>
              <a:rPr lang="fr-FR" sz="2800" dirty="0" smtClean="0"/>
              <a:t> </a:t>
            </a:r>
            <a:r>
              <a:rPr lang="fr-FR" sz="2800" b="1" dirty="0"/>
              <a:t>le jeu de l’escalier ou de la </a:t>
            </a:r>
            <a:r>
              <a:rPr lang="fr-FR" sz="2800" b="1" dirty="0" smtClean="0"/>
              <a:t>piste</a:t>
            </a:r>
            <a:endParaRPr lang="fr-FR" sz="2800" dirty="0"/>
          </a:p>
        </p:txBody>
      </p:sp>
    </p:spTree>
    <p:extLst>
      <p:ext uri="{BB962C8B-B14F-4D97-AF65-F5344CB8AC3E}">
        <p14:creationId xmlns:p14="http://schemas.microsoft.com/office/powerpoint/2010/main" val="221778801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7685" y="371230"/>
            <a:ext cx="9046315" cy="1297978"/>
          </a:xfrm>
        </p:spPr>
        <p:txBody>
          <a:bodyPr>
            <a:normAutofit fontScale="90000"/>
          </a:bodyPr>
          <a:lstStyle/>
          <a:p>
            <a:r>
              <a:rPr lang="fr-FR" b="1" dirty="0" smtClean="0"/>
              <a:t>3</a:t>
            </a:r>
            <a:r>
              <a:rPr lang="fr-FR" b="1" baseline="30000" dirty="0" smtClean="0"/>
              <a:t>ème</a:t>
            </a:r>
            <a:r>
              <a:rPr lang="fr-FR" b="1" dirty="0" smtClean="0"/>
              <a:t> capacité :  Associer </a:t>
            </a:r>
            <a:r>
              <a:rPr lang="fr-FR" b="1" dirty="0"/>
              <a:t>le nom de nombres connus avec leur </a:t>
            </a:r>
            <a:r>
              <a:rPr lang="fr-FR" b="1" dirty="0" err="1"/>
              <a:t>écriture</a:t>
            </a:r>
            <a:r>
              <a:rPr lang="fr-FR" b="1" dirty="0"/>
              <a:t> </a:t>
            </a:r>
            <a:r>
              <a:rPr lang="fr-FR" b="1" dirty="0" err="1"/>
              <a:t>chiffrée</a:t>
            </a:r>
            <a:r>
              <a:rPr lang="fr-FR" b="1" dirty="0"/>
              <a:t> </a:t>
            </a:r>
          </a:p>
        </p:txBody>
      </p:sp>
      <p:sp>
        <p:nvSpPr>
          <p:cNvPr id="3" name="Espace réservé du contenu 2"/>
          <p:cNvSpPr>
            <a:spLocks noGrp="1"/>
          </p:cNvSpPr>
          <p:nvPr>
            <p:ph idx="1"/>
          </p:nvPr>
        </p:nvSpPr>
        <p:spPr>
          <a:xfrm>
            <a:off x="0" y="1388534"/>
            <a:ext cx="8483600" cy="5469466"/>
          </a:xfrm>
        </p:spPr>
        <p:txBody>
          <a:bodyPr>
            <a:normAutofit fontScale="62500" lnSpcReduction="20000"/>
          </a:bodyPr>
          <a:lstStyle/>
          <a:p>
            <a:pPr marL="0" indent="0">
              <a:buNone/>
            </a:pPr>
            <a:endParaRPr lang="fr-FR" b="1" dirty="0" smtClean="0">
              <a:solidFill>
                <a:srgbClr val="FF0000"/>
              </a:solidFill>
            </a:endParaRPr>
          </a:p>
          <a:p>
            <a:pPr marL="0" indent="0" algn="ctr">
              <a:buNone/>
            </a:pPr>
            <a:endParaRPr lang="fr-FR" sz="4400" b="1" dirty="0" smtClean="0">
              <a:solidFill>
                <a:srgbClr val="6D5225"/>
              </a:solidFill>
            </a:endParaRPr>
          </a:p>
          <a:p>
            <a:pPr marL="0" indent="0" algn="ctr">
              <a:buNone/>
            </a:pPr>
            <a:r>
              <a:rPr lang="fr-FR" sz="3400" b="1" dirty="0" smtClean="0">
                <a:solidFill>
                  <a:srgbClr val="6D5225"/>
                </a:solidFill>
              </a:rPr>
              <a:t>Fréquentation des écritures chiffrées </a:t>
            </a:r>
          </a:p>
          <a:p>
            <a:pPr marL="0" indent="0">
              <a:buNone/>
            </a:pPr>
            <a:endParaRPr lang="fr-FR" b="1" dirty="0" smtClean="0">
              <a:solidFill>
                <a:srgbClr val="FF0000"/>
              </a:solidFill>
            </a:endParaRPr>
          </a:p>
          <a:p>
            <a:pPr>
              <a:buFont typeface="Wingdings" charset="2"/>
              <a:buChar char="u"/>
            </a:pPr>
            <a:r>
              <a:rPr lang="fr-FR" sz="2900" b="1" dirty="0" smtClean="0"/>
              <a:t>à partir de différents supports: </a:t>
            </a:r>
          </a:p>
          <a:p>
            <a:pPr>
              <a:buFontTx/>
              <a:buChar char="-"/>
            </a:pPr>
            <a:r>
              <a:rPr lang="fr-FR" sz="2900" dirty="0" smtClean="0"/>
              <a:t>le calendrier</a:t>
            </a:r>
          </a:p>
          <a:p>
            <a:pPr>
              <a:buFontTx/>
              <a:buChar char="-"/>
            </a:pPr>
            <a:r>
              <a:rPr lang="fr-FR" sz="2900" dirty="0" smtClean="0"/>
              <a:t> </a:t>
            </a:r>
            <a:r>
              <a:rPr lang="fr-FR" sz="2900" dirty="0"/>
              <a:t>les bandes </a:t>
            </a:r>
            <a:r>
              <a:rPr lang="fr-FR" sz="2900" dirty="0" err="1" smtClean="0"/>
              <a:t>numériques</a:t>
            </a:r>
            <a:endParaRPr lang="fr-FR" sz="2900" dirty="0" smtClean="0"/>
          </a:p>
          <a:p>
            <a:pPr>
              <a:buFontTx/>
              <a:buChar char="-"/>
            </a:pPr>
            <a:r>
              <a:rPr lang="fr-FR" sz="2900" dirty="0" smtClean="0"/>
              <a:t> </a:t>
            </a:r>
            <a:r>
              <a:rPr lang="fr-FR" sz="2900" dirty="0"/>
              <a:t>les </a:t>
            </a:r>
            <a:r>
              <a:rPr lang="fr-FR" sz="2900" dirty="0" smtClean="0"/>
              <a:t>compteurs</a:t>
            </a:r>
          </a:p>
          <a:p>
            <a:pPr>
              <a:buFontTx/>
              <a:buChar char="-"/>
            </a:pPr>
            <a:r>
              <a:rPr lang="fr-FR" sz="2900" dirty="0" smtClean="0"/>
              <a:t>Les bouliers,  les abaques  </a:t>
            </a:r>
          </a:p>
          <a:p>
            <a:pPr>
              <a:buFontTx/>
              <a:buChar char="-"/>
            </a:pPr>
            <a:r>
              <a:rPr lang="fr-FR" sz="2900" dirty="0" smtClean="0"/>
              <a:t>les tableaux</a:t>
            </a:r>
          </a:p>
          <a:p>
            <a:pPr>
              <a:buFontTx/>
              <a:buChar char="-"/>
            </a:pPr>
            <a:r>
              <a:rPr lang="fr-FR" sz="2900" dirty="0" smtClean="0"/>
              <a:t> les </a:t>
            </a:r>
            <a:r>
              <a:rPr lang="fr-FR" sz="2900" dirty="0" err="1"/>
              <a:t>activités</a:t>
            </a:r>
            <a:r>
              <a:rPr lang="fr-FR" sz="2900" dirty="0"/>
              <a:t> comme les lotos, les dominos </a:t>
            </a:r>
            <a:r>
              <a:rPr lang="fr-FR" sz="2900" dirty="0" err="1" smtClean="0"/>
              <a:t>numériques</a:t>
            </a:r>
            <a:r>
              <a:rPr lang="fr-FR" sz="2900" dirty="0" smtClean="0"/>
              <a:t> </a:t>
            </a:r>
          </a:p>
          <a:p>
            <a:pPr>
              <a:buFontTx/>
              <a:buChar char="-"/>
            </a:pPr>
            <a:r>
              <a:rPr lang="fr-FR" sz="2900" dirty="0" smtClean="0"/>
              <a:t>les </a:t>
            </a:r>
            <a:r>
              <a:rPr lang="fr-FR" sz="2900" dirty="0"/>
              <a:t>jeux de pistes et de </a:t>
            </a:r>
            <a:r>
              <a:rPr lang="fr-FR" sz="2900" dirty="0" err="1" smtClean="0"/>
              <a:t>dés</a:t>
            </a:r>
            <a:r>
              <a:rPr lang="fr-FR" sz="2900" dirty="0" smtClean="0"/>
              <a:t> </a:t>
            </a:r>
          </a:p>
          <a:p>
            <a:pPr>
              <a:buFontTx/>
              <a:buChar char="-"/>
            </a:pPr>
            <a:r>
              <a:rPr lang="fr-FR" sz="2900" dirty="0" smtClean="0"/>
              <a:t>les compteurs à roues ou à bandes</a:t>
            </a:r>
            <a:endParaRPr lang="fr-FR" sz="2900" dirty="0"/>
          </a:p>
          <a:p>
            <a:pPr>
              <a:buFontTx/>
              <a:buChar char="-"/>
            </a:pPr>
            <a:endParaRPr lang="fr-FR" sz="2900" dirty="0" smtClean="0"/>
          </a:p>
          <a:p>
            <a:pPr>
              <a:buFont typeface="Wingdings" charset="2"/>
              <a:buChar char="u"/>
            </a:pPr>
            <a:r>
              <a:rPr lang="fr-FR" sz="2900" b="1" dirty="0" smtClean="0"/>
              <a:t>Par les </a:t>
            </a:r>
            <a:r>
              <a:rPr lang="fr-FR" sz="2900" b="1" dirty="0" err="1" smtClean="0"/>
              <a:t>désignations</a:t>
            </a:r>
            <a:r>
              <a:rPr lang="fr-FR" sz="2900" b="1" dirty="0" smtClean="0"/>
              <a:t> </a:t>
            </a:r>
            <a:r>
              <a:rPr lang="fr-FR" sz="2900" b="1" dirty="0" err="1" smtClean="0"/>
              <a:t>écrites</a:t>
            </a:r>
            <a:r>
              <a:rPr lang="fr-FR" sz="2900" b="1" dirty="0" smtClean="0"/>
              <a:t> des nombres comme: </a:t>
            </a:r>
          </a:p>
          <a:p>
            <a:pPr>
              <a:buFontTx/>
              <a:buChar char="-"/>
            </a:pPr>
            <a:r>
              <a:rPr lang="fr-FR" sz="2900" dirty="0" smtClean="0"/>
              <a:t>les </a:t>
            </a:r>
            <a:r>
              <a:rPr lang="fr-FR" sz="2900" dirty="0"/>
              <a:t>constellations des </a:t>
            </a:r>
            <a:r>
              <a:rPr lang="fr-FR" sz="2900" dirty="0" err="1"/>
              <a:t>dés</a:t>
            </a:r>
            <a:r>
              <a:rPr lang="fr-FR" sz="2900" dirty="0" smtClean="0"/>
              <a:t>,</a:t>
            </a:r>
          </a:p>
          <a:p>
            <a:pPr>
              <a:buFontTx/>
              <a:buChar char="-"/>
            </a:pPr>
            <a:r>
              <a:rPr lang="fr-FR" sz="2900" dirty="0" smtClean="0"/>
              <a:t>les </a:t>
            </a:r>
            <a:r>
              <a:rPr lang="fr-FR" sz="2900" dirty="0"/>
              <a:t>doigts de la main</a:t>
            </a:r>
            <a:r>
              <a:rPr lang="fr-FR" sz="2900" dirty="0" smtClean="0"/>
              <a:t>,</a:t>
            </a:r>
          </a:p>
          <a:p>
            <a:pPr>
              <a:buFontTx/>
              <a:buChar char="-"/>
            </a:pPr>
            <a:r>
              <a:rPr lang="fr-FR" sz="2900" dirty="0" smtClean="0"/>
              <a:t>Les cartes points</a:t>
            </a:r>
          </a:p>
          <a:p>
            <a:pPr>
              <a:buFontTx/>
              <a:buChar char="-"/>
            </a:pPr>
            <a:r>
              <a:rPr lang="fr-FR" sz="2900" dirty="0" smtClean="0"/>
              <a:t> </a:t>
            </a:r>
            <a:r>
              <a:rPr lang="fr-FR" sz="2900" dirty="0"/>
              <a:t>les collections </a:t>
            </a:r>
            <a:r>
              <a:rPr lang="fr-FR" sz="2900" dirty="0" err="1"/>
              <a:t>témoins</a:t>
            </a:r>
            <a:r>
              <a:rPr lang="fr-FR" sz="2900" dirty="0"/>
              <a:t> (faire autant de traits qu’il y a d’objets par exemple). </a:t>
            </a:r>
            <a:endParaRPr lang="fr-FR" sz="2900" dirty="0" smtClean="0"/>
          </a:p>
          <a:p>
            <a:pPr>
              <a:buFont typeface="Wingdings" charset="2"/>
              <a:buChar char="u"/>
            </a:pPr>
            <a:endParaRPr lang="fr-FR" sz="2900" dirty="0" smtClean="0"/>
          </a:p>
          <a:p>
            <a:endParaRPr lang="fr-FR" dirty="0" smtClean="0"/>
          </a:p>
          <a:p>
            <a:pPr marL="0" indent="0">
              <a:buNone/>
            </a:pPr>
            <a:endParaRPr lang="fr-FR" dirty="0"/>
          </a:p>
        </p:txBody>
      </p:sp>
    </p:spTree>
    <p:extLst>
      <p:ext uri="{BB962C8B-B14F-4D97-AF65-F5344CB8AC3E}">
        <p14:creationId xmlns:p14="http://schemas.microsoft.com/office/powerpoint/2010/main" val="307154828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67" name="Text Box 11"/>
          <p:cNvSpPr txBox="1">
            <a:spLocks/>
          </p:cNvSpPr>
          <p:nvPr/>
        </p:nvSpPr>
        <p:spPr bwMode="auto">
          <a:xfrm>
            <a:off x="375047" y="364822"/>
            <a:ext cx="8358188" cy="372696"/>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lgn="ctr">
              <a:spcBef>
                <a:spcPct val="50000"/>
              </a:spcBef>
            </a:pPr>
            <a:r>
              <a:rPr lang="fr-FR" sz="2000" b="1" dirty="0">
                <a:solidFill>
                  <a:srgbClr val="000000"/>
                </a:solidFill>
                <a:ea typeface="ＭＳ Ｐゴシック" charset="0"/>
              </a:rPr>
              <a:t>DIVERSES REPRÉSENTATIONS DU NOMBRE</a:t>
            </a:r>
          </a:p>
        </p:txBody>
      </p:sp>
      <p:sp>
        <p:nvSpPr>
          <p:cNvPr id="147468" name="Text Box 12"/>
          <p:cNvSpPr txBox="1">
            <a:spLocks/>
          </p:cNvSpPr>
          <p:nvPr/>
        </p:nvSpPr>
        <p:spPr bwMode="auto">
          <a:xfrm>
            <a:off x="482203" y="1285876"/>
            <a:ext cx="4071938" cy="341919"/>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lgn="l">
              <a:spcBef>
                <a:spcPct val="50000"/>
              </a:spcBef>
            </a:pPr>
            <a:r>
              <a:rPr lang="fr-FR" b="1" dirty="0">
                <a:solidFill>
                  <a:srgbClr val="000000"/>
                </a:solidFill>
                <a:ea typeface="ＭＳ Ｐゴシック" charset="0"/>
              </a:rPr>
              <a:t>COLLECTIONS -TÉMOINS</a:t>
            </a:r>
            <a:endParaRPr lang="fr-FR" sz="800" b="1" dirty="0">
              <a:solidFill>
                <a:srgbClr val="000000"/>
              </a:solidFill>
              <a:ea typeface="ＭＳ Ｐゴシック" charset="0"/>
            </a:endParaRPr>
          </a:p>
        </p:txBody>
      </p:sp>
      <p:sp>
        <p:nvSpPr>
          <p:cNvPr id="147470" name="Text Box 14"/>
          <p:cNvSpPr txBox="1">
            <a:spLocks/>
          </p:cNvSpPr>
          <p:nvPr/>
        </p:nvSpPr>
        <p:spPr bwMode="auto">
          <a:xfrm>
            <a:off x="4768453" y="1285875"/>
            <a:ext cx="4018359" cy="341919"/>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spcBef>
                <a:spcPct val="50000"/>
              </a:spcBef>
            </a:pPr>
            <a:r>
              <a:rPr lang="fr-FR" b="1" dirty="0">
                <a:solidFill>
                  <a:srgbClr val="000000"/>
                </a:solidFill>
                <a:ea typeface="ＭＳ Ｐゴシック" charset="0"/>
              </a:rPr>
              <a:t>SIGNES ET ASSEMBLAGES DE SIGNES</a:t>
            </a:r>
            <a:endParaRPr lang="fr-FR" sz="800" b="1" dirty="0">
              <a:solidFill>
                <a:srgbClr val="000000"/>
              </a:solidFill>
              <a:ea typeface="ＭＳ Ｐゴシック" charset="0"/>
            </a:endParaRPr>
          </a:p>
        </p:txBody>
      </p:sp>
      <p:sp>
        <p:nvSpPr>
          <p:cNvPr id="147471" name="Text Box 15"/>
          <p:cNvSpPr txBox="1">
            <a:spLocks/>
          </p:cNvSpPr>
          <p:nvPr/>
        </p:nvSpPr>
        <p:spPr bwMode="auto">
          <a:xfrm>
            <a:off x="43503" y="2143126"/>
            <a:ext cx="4768453" cy="341919"/>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spcBef>
                <a:spcPct val="50000"/>
              </a:spcBef>
            </a:pPr>
            <a:r>
              <a:rPr lang="fr-FR" b="1" dirty="0">
                <a:solidFill>
                  <a:srgbClr val="000000"/>
                </a:solidFill>
                <a:ea typeface="ＭＳ Ｐゴシック" charset="0"/>
              </a:rPr>
              <a:t>Collections - témoins inorganisées</a:t>
            </a:r>
            <a:endParaRPr lang="fr-FR" sz="800" b="1" dirty="0">
              <a:solidFill>
                <a:srgbClr val="000000"/>
              </a:solidFill>
              <a:ea typeface="ＭＳ Ｐゴシック" charset="0"/>
            </a:endParaRPr>
          </a:p>
        </p:txBody>
      </p:sp>
      <p:sp>
        <p:nvSpPr>
          <p:cNvPr id="147472" name="Text Box 16"/>
          <p:cNvSpPr txBox="1">
            <a:spLocks/>
          </p:cNvSpPr>
          <p:nvPr/>
        </p:nvSpPr>
        <p:spPr bwMode="auto">
          <a:xfrm>
            <a:off x="642937" y="2732485"/>
            <a:ext cx="3643313" cy="341919"/>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spcBef>
                <a:spcPct val="50000"/>
              </a:spcBef>
            </a:pPr>
            <a:endParaRPr lang="fr-FR">
              <a:latin typeface="Times New Roman" charset="0"/>
            </a:endParaRPr>
          </a:p>
        </p:txBody>
      </p:sp>
      <p:sp>
        <p:nvSpPr>
          <p:cNvPr id="147473" name="Text Box 17"/>
          <p:cNvSpPr txBox="1">
            <a:spLocks noChangeArrowheads="1"/>
          </p:cNvSpPr>
          <p:nvPr/>
        </p:nvSpPr>
        <p:spPr bwMode="auto">
          <a:xfrm>
            <a:off x="1285875" y="2625328"/>
            <a:ext cx="1982391" cy="321469"/>
          </a:xfrm>
          <a:prstGeom prst="rect">
            <a:avLst/>
          </a:prstGeom>
          <a:solidFill>
            <a:srgbClr val="FFFFFF"/>
          </a:solidFill>
          <a:ln w="9525">
            <a:solidFill>
              <a:schemeClr val="tx2"/>
            </a:solidFill>
            <a:miter lim="800000"/>
            <a:headEnd/>
            <a:tailEnd/>
          </a:ln>
        </p:spPr>
        <p:txBody>
          <a:bodyPr lIns="64291" tIns="32146" rIns="64291" bIns="32146"/>
          <a:lstStyle/>
          <a:p>
            <a:pPr algn="l"/>
            <a:r>
              <a:rPr lang="fr-FR">
                <a:solidFill>
                  <a:schemeClr val="tx2"/>
                </a:solidFill>
                <a:ea typeface="ＭＳ Ｐゴシック" charset="0"/>
              </a:rPr>
              <a:t>O O O O O O O</a:t>
            </a:r>
            <a:endParaRPr lang="fr-FR">
              <a:solidFill>
                <a:schemeClr val="tx1"/>
              </a:solidFill>
              <a:ea typeface="ＭＳ Ｐゴシック" charset="0"/>
            </a:endParaRPr>
          </a:p>
        </p:txBody>
      </p:sp>
      <p:sp>
        <p:nvSpPr>
          <p:cNvPr id="147474" name="Text Box 18"/>
          <p:cNvSpPr txBox="1">
            <a:spLocks/>
          </p:cNvSpPr>
          <p:nvPr/>
        </p:nvSpPr>
        <p:spPr bwMode="auto">
          <a:xfrm>
            <a:off x="482203" y="3429001"/>
            <a:ext cx="3804047" cy="341919"/>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spcBef>
                <a:spcPct val="50000"/>
              </a:spcBef>
            </a:pPr>
            <a:endParaRPr lang="fr-FR">
              <a:latin typeface="Times New Roman" charset="0"/>
            </a:endParaRPr>
          </a:p>
        </p:txBody>
      </p:sp>
      <p:sp>
        <p:nvSpPr>
          <p:cNvPr id="147475" name="Text Box 19"/>
          <p:cNvSpPr txBox="1">
            <a:spLocks noChangeArrowheads="1"/>
          </p:cNvSpPr>
          <p:nvPr/>
        </p:nvSpPr>
        <p:spPr bwMode="auto">
          <a:xfrm>
            <a:off x="375047" y="3214687"/>
            <a:ext cx="3850928" cy="642938"/>
          </a:xfrm>
          <a:prstGeom prst="rect">
            <a:avLst/>
          </a:prstGeom>
          <a:noFill/>
          <a:ln>
            <a:noFill/>
          </a:ln>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291" tIns="32146" rIns="64291" bIns="32146"/>
          <a:lstStyle/>
          <a:p>
            <a:pPr algn="l"/>
            <a:r>
              <a:rPr lang="fr-FR" b="1" dirty="0">
                <a:solidFill>
                  <a:schemeClr val="tx2"/>
                </a:solidFill>
                <a:ea typeface="ＭＳ Ｐゴシック" charset="0"/>
              </a:rPr>
              <a:t>Collections - témoins organisées</a:t>
            </a:r>
            <a:endParaRPr lang="fr-FR" sz="800" b="1" dirty="0">
              <a:ea typeface="ＭＳ Ｐゴシック" charset="0"/>
            </a:endParaRPr>
          </a:p>
        </p:txBody>
      </p:sp>
      <p:sp>
        <p:nvSpPr>
          <p:cNvPr id="147476" name="Text Box 20"/>
          <p:cNvSpPr txBox="1">
            <a:spLocks noChangeArrowheads="1"/>
          </p:cNvSpPr>
          <p:nvPr/>
        </p:nvSpPr>
        <p:spPr bwMode="auto">
          <a:xfrm>
            <a:off x="696516" y="3643312"/>
            <a:ext cx="1466701" cy="696516"/>
          </a:xfrm>
          <a:prstGeom prst="rect">
            <a:avLst/>
          </a:prstGeom>
          <a:solidFill>
            <a:srgbClr val="FFFFFF"/>
          </a:solidFill>
          <a:ln w="9525">
            <a:solidFill>
              <a:schemeClr val="tx2"/>
            </a:solidFill>
            <a:miter lim="800000"/>
            <a:headEnd/>
            <a:tailEnd/>
          </a:ln>
        </p:spPr>
        <p:txBody>
          <a:bodyPr lIns="64291" tIns="32146" rIns="64291" bIns="32146"/>
          <a:lstStyle/>
          <a:p>
            <a:pPr algn="l"/>
            <a:r>
              <a:rPr lang="fr-FR">
                <a:solidFill>
                  <a:schemeClr val="tx2"/>
                </a:solidFill>
                <a:ea typeface="ＭＳ Ｐゴシック" charset="0"/>
              </a:rPr>
              <a:t>O O O O </a:t>
            </a:r>
          </a:p>
          <a:p>
            <a:pPr algn="l"/>
            <a:r>
              <a:rPr lang="fr-FR">
                <a:solidFill>
                  <a:schemeClr val="tx2"/>
                </a:solidFill>
                <a:ea typeface="ＭＳ Ｐゴシック" charset="0"/>
              </a:rPr>
              <a:t>O O O</a:t>
            </a:r>
            <a:endParaRPr lang="fr-FR">
              <a:solidFill>
                <a:schemeClr val="tx1"/>
              </a:solidFill>
              <a:ea typeface="ＭＳ Ｐゴシック" charset="0"/>
            </a:endParaRPr>
          </a:p>
        </p:txBody>
      </p:sp>
      <p:sp>
        <p:nvSpPr>
          <p:cNvPr id="147478" name="Text Box 22"/>
          <p:cNvSpPr txBox="1">
            <a:spLocks noChangeArrowheads="1"/>
          </p:cNvSpPr>
          <p:nvPr/>
        </p:nvSpPr>
        <p:spPr bwMode="auto">
          <a:xfrm>
            <a:off x="696516" y="4768454"/>
            <a:ext cx="910828" cy="944314"/>
          </a:xfrm>
          <a:prstGeom prst="rect">
            <a:avLst/>
          </a:prstGeom>
          <a:solidFill>
            <a:srgbClr val="FFFFFF"/>
          </a:solidFill>
          <a:ln w="9525">
            <a:solidFill>
              <a:srgbClr val="000000"/>
            </a:solidFill>
            <a:miter lim="800000"/>
            <a:headEnd/>
            <a:tailEnd/>
          </a:ln>
        </p:spPr>
        <p:txBody>
          <a:bodyPr lIns="64291" tIns="32146" rIns="64291" bIns="32146"/>
          <a:lstStyle/>
          <a:p>
            <a:r>
              <a:rPr lang="fr-FR">
                <a:solidFill>
                  <a:schemeClr val="tx2"/>
                </a:solidFill>
                <a:ea typeface="ＭＳ Ｐゴシック" charset="0"/>
              </a:rPr>
              <a:t>O   O</a:t>
            </a:r>
          </a:p>
          <a:p>
            <a:r>
              <a:rPr lang="fr-FR">
                <a:solidFill>
                  <a:schemeClr val="tx2"/>
                </a:solidFill>
                <a:ea typeface="ＭＳ Ｐゴシック" charset="0"/>
              </a:rPr>
              <a:t> O</a:t>
            </a:r>
          </a:p>
          <a:p>
            <a:r>
              <a:rPr lang="fr-FR">
                <a:solidFill>
                  <a:schemeClr val="tx2"/>
                </a:solidFill>
                <a:ea typeface="ＭＳ Ｐゴシック" charset="0"/>
              </a:rPr>
              <a:t>O   O</a:t>
            </a:r>
          </a:p>
        </p:txBody>
      </p:sp>
      <p:sp>
        <p:nvSpPr>
          <p:cNvPr id="147479" name="Text Box 23"/>
          <p:cNvSpPr txBox="1">
            <a:spLocks noChangeArrowheads="1"/>
          </p:cNvSpPr>
          <p:nvPr/>
        </p:nvSpPr>
        <p:spPr bwMode="auto">
          <a:xfrm>
            <a:off x="1768078" y="4768454"/>
            <a:ext cx="910828" cy="944314"/>
          </a:xfrm>
          <a:prstGeom prst="rect">
            <a:avLst/>
          </a:prstGeom>
          <a:solidFill>
            <a:srgbClr val="FFFFFF"/>
          </a:solidFill>
          <a:ln w="9525">
            <a:solidFill>
              <a:srgbClr val="000000"/>
            </a:solidFill>
            <a:miter lim="800000"/>
            <a:headEnd/>
            <a:tailEnd/>
          </a:ln>
        </p:spPr>
        <p:txBody>
          <a:bodyPr lIns="64291" tIns="32146" rIns="64291" bIns="32146"/>
          <a:lstStyle/>
          <a:p>
            <a:pPr algn="l"/>
            <a:r>
              <a:rPr lang="fr-FR">
                <a:solidFill>
                  <a:schemeClr val="tx2"/>
                </a:solidFill>
                <a:ea typeface="ＭＳ Ｐゴシック" charset="0"/>
              </a:rPr>
              <a:t>O</a:t>
            </a:r>
          </a:p>
          <a:p>
            <a:r>
              <a:rPr lang="fr-FR">
                <a:solidFill>
                  <a:schemeClr val="tx2"/>
                </a:solidFill>
                <a:ea typeface="ＭＳ Ｐゴシック" charset="0"/>
              </a:rPr>
              <a:t> </a:t>
            </a:r>
          </a:p>
          <a:p>
            <a:pPr algn="r"/>
            <a:r>
              <a:rPr lang="fr-FR">
                <a:solidFill>
                  <a:schemeClr val="tx2"/>
                </a:solidFill>
                <a:ea typeface="ＭＳ Ｐゴシック" charset="0"/>
              </a:rPr>
              <a:t>O</a:t>
            </a:r>
          </a:p>
        </p:txBody>
      </p:sp>
      <p:sp>
        <p:nvSpPr>
          <p:cNvPr id="147480" name="Text Box 24"/>
          <p:cNvSpPr txBox="1">
            <a:spLocks/>
          </p:cNvSpPr>
          <p:nvPr/>
        </p:nvSpPr>
        <p:spPr bwMode="auto">
          <a:xfrm>
            <a:off x="589359" y="4457030"/>
            <a:ext cx="857250" cy="341919"/>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spcBef>
                <a:spcPct val="50000"/>
              </a:spcBef>
            </a:pPr>
            <a:r>
              <a:rPr lang="fr-FR">
                <a:solidFill>
                  <a:schemeClr val="tx2"/>
                </a:solidFill>
                <a:latin typeface="Times New Roman" charset="0"/>
              </a:rPr>
              <a:t>ou</a:t>
            </a:r>
            <a:endParaRPr lang="fr-FR">
              <a:latin typeface="Times New Roman" charset="0"/>
            </a:endParaRPr>
          </a:p>
        </p:txBody>
      </p:sp>
      <p:sp>
        <p:nvSpPr>
          <p:cNvPr id="147481" name="Text Box 25"/>
          <p:cNvSpPr txBox="1">
            <a:spLocks/>
          </p:cNvSpPr>
          <p:nvPr/>
        </p:nvSpPr>
        <p:spPr bwMode="auto">
          <a:xfrm>
            <a:off x="4929187" y="2143125"/>
            <a:ext cx="3643313" cy="618918"/>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lgn="l"/>
            <a:r>
              <a:rPr lang="fr-FR" b="1" dirty="0">
                <a:solidFill>
                  <a:srgbClr val="000000"/>
                </a:solidFill>
                <a:ea typeface="ＭＳ Ｐゴシック" charset="0"/>
              </a:rPr>
              <a:t>Oraux</a:t>
            </a:r>
          </a:p>
          <a:p>
            <a:pPr algn="l"/>
            <a:r>
              <a:rPr lang="fr-FR" dirty="0">
                <a:solidFill>
                  <a:srgbClr val="000000"/>
                </a:solidFill>
                <a:ea typeface="ＭＳ Ｐゴシック" charset="0"/>
              </a:rPr>
              <a:t>	Le son “ sept ”</a:t>
            </a:r>
            <a:endParaRPr lang="fr-FR" sz="800" dirty="0">
              <a:solidFill>
                <a:srgbClr val="000000"/>
              </a:solidFill>
              <a:ea typeface="ＭＳ Ｐゴシック" charset="0"/>
            </a:endParaRPr>
          </a:p>
        </p:txBody>
      </p:sp>
      <p:sp>
        <p:nvSpPr>
          <p:cNvPr id="147482" name="Text Box 26"/>
          <p:cNvSpPr txBox="1">
            <a:spLocks/>
          </p:cNvSpPr>
          <p:nvPr/>
        </p:nvSpPr>
        <p:spPr bwMode="auto">
          <a:xfrm>
            <a:off x="4982766" y="3214688"/>
            <a:ext cx="1446609" cy="341919"/>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lgn="l">
              <a:spcBef>
                <a:spcPct val="50000"/>
              </a:spcBef>
            </a:pPr>
            <a:r>
              <a:rPr lang="fr-FR" b="1">
                <a:solidFill>
                  <a:srgbClr val="000000"/>
                </a:solidFill>
                <a:ea typeface="ＭＳ Ｐゴシック" charset="0"/>
              </a:rPr>
              <a:t>Écrits</a:t>
            </a:r>
            <a:endParaRPr lang="fr-FR" sz="800" b="1">
              <a:solidFill>
                <a:srgbClr val="000000"/>
              </a:solidFill>
              <a:ea typeface="ＭＳ Ｐゴシック" charset="0"/>
            </a:endParaRPr>
          </a:p>
        </p:txBody>
      </p:sp>
      <p:sp>
        <p:nvSpPr>
          <p:cNvPr id="147484" name="Text Box 28"/>
          <p:cNvSpPr txBox="1">
            <a:spLocks/>
          </p:cNvSpPr>
          <p:nvPr/>
        </p:nvSpPr>
        <p:spPr bwMode="auto">
          <a:xfrm>
            <a:off x="5202327" y="3615989"/>
            <a:ext cx="3000375" cy="1172915"/>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lgn="l"/>
            <a:r>
              <a:rPr lang="fr-FR" dirty="0">
                <a:solidFill>
                  <a:srgbClr val="000000"/>
                </a:solidFill>
                <a:ea typeface="ＭＳ Ｐゴシック" charset="0"/>
              </a:rPr>
              <a:t>Le mot “ sept ” (en script et en cursive)</a:t>
            </a:r>
          </a:p>
          <a:p>
            <a:pPr algn="l"/>
            <a:endParaRPr lang="fr-FR" dirty="0">
              <a:solidFill>
                <a:srgbClr val="000000"/>
              </a:solidFill>
              <a:ea typeface="ＭＳ Ｐゴシック" charset="0"/>
            </a:endParaRPr>
          </a:p>
          <a:p>
            <a:pPr algn="l"/>
            <a:r>
              <a:rPr lang="fr-FR" dirty="0">
                <a:solidFill>
                  <a:srgbClr val="000000"/>
                </a:solidFill>
                <a:ea typeface="ＭＳ Ｐゴシック" charset="0"/>
              </a:rPr>
              <a:t>L’écriture avec des chiffres : 7.</a:t>
            </a:r>
            <a:endParaRPr lang="fr-FR" sz="800" dirty="0">
              <a:solidFill>
                <a:srgbClr val="000000"/>
              </a:solidFill>
              <a:ea typeface="ＭＳ Ｐゴシック" charset="0"/>
            </a:endParaRPr>
          </a:p>
        </p:txBody>
      </p:sp>
      <p:sp>
        <p:nvSpPr>
          <p:cNvPr id="147485" name="Line 29"/>
          <p:cNvSpPr>
            <a:spLocks noChangeShapeType="1"/>
          </p:cNvSpPr>
          <p:nvPr/>
        </p:nvSpPr>
        <p:spPr bwMode="auto">
          <a:xfrm flipH="1">
            <a:off x="3161109" y="857250"/>
            <a:ext cx="1285875" cy="343793"/>
          </a:xfrm>
          <a:prstGeom prst="line">
            <a:avLst/>
          </a:prstGeom>
          <a:noFill/>
          <a:ln w="12700">
            <a:solidFill>
              <a:srgbClr val="000000"/>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64291" tIns="32146" rIns="64291" bIns="32146" anchor="ctr"/>
          <a:lstStyle/>
          <a:p>
            <a:endParaRPr lang="fr-FR"/>
          </a:p>
        </p:txBody>
      </p:sp>
      <p:sp>
        <p:nvSpPr>
          <p:cNvPr id="147486" name="Line 30"/>
          <p:cNvSpPr>
            <a:spLocks noChangeShapeType="1"/>
          </p:cNvSpPr>
          <p:nvPr/>
        </p:nvSpPr>
        <p:spPr bwMode="auto">
          <a:xfrm>
            <a:off x="4554141" y="857250"/>
            <a:ext cx="1285875" cy="343793"/>
          </a:xfrm>
          <a:prstGeom prst="line">
            <a:avLst/>
          </a:prstGeom>
          <a:noFill/>
          <a:ln w="12700">
            <a:solidFill>
              <a:srgbClr val="000000"/>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64291" tIns="32146" rIns="64291" bIns="32146" anchor="ctr"/>
          <a:lstStyle/>
          <a:p>
            <a:endParaRPr lang="fr-FR"/>
          </a:p>
        </p:txBody>
      </p:sp>
      <p:graphicFrame>
        <p:nvGraphicFramePr>
          <p:cNvPr id="147490" name="Object 34"/>
          <p:cNvGraphicFramePr>
            <a:graphicFrameLocks noChangeAspect="1"/>
          </p:cNvGraphicFramePr>
          <p:nvPr/>
        </p:nvGraphicFramePr>
        <p:xfrm>
          <a:off x="3107531" y="4872261"/>
          <a:ext cx="1339453" cy="807020"/>
        </p:xfrm>
        <a:graphic>
          <a:graphicData uri="http://schemas.openxmlformats.org/presentationml/2006/ole">
            <mc:AlternateContent xmlns:mc="http://schemas.openxmlformats.org/markup-compatibility/2006">
              <mc:Choice xmlns:v="urn:schemas-microsoft-com:vml" Requires="v">
                <p:oleObj spid="_x0000_s1084" name="Image Photo Editor" r:id="rId5" imgW="790476" imgH="476316" progId="MSPhotoEd.3">
                  <p:embed/>
                </p:oleObj>
              </mc:Choice>
              <mc:Fallback>
                <p:oleObj name="Image Photo Editor" r:id="rId5" imgW="790476" imgH="476316" progId="MSPhotoEd.3">
                  <p:embed/>
                  <p:pic>
                    <p:nvPicPr>
                      <p:cNvPr id="0" name=""/>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107531" y="4872261"/>
                        <a:ext cx="1339453" cy="807020"/>
                      </a:xfrm>
                      <a:prstGeom prst="rect">
                        <a:avLst/>
                      </a:prstGeom>
                      <a:noFill/>
                      <a:ln w="25400">
                        <a:solidFill>
                          <a:schemeClr val="tx2"/>
                        </a:solidFill>
                        <a:miter lim="800000"/>
                        <a:headEnd/>
                        <a:tailEnd/>
                      </a:ln>
                      <a:effectLst/>
                      <a:extLst>
                        <a:ext uri="{909E8E84-426E-40dd-AFC4-6F175D3DCCD1}">
                          <a14:hiddenFill xmlns:a14="http://schemas.microsoft.com/office/drawing/2010/main">
                            <a:blipFill dpi="0" rotWithShape="0">
                              <a:blip r:embed="rId4"/>
                              <a:srcRect/>
                              <a:tile tx="0" ty="0" sx="100000" sy="100000" flip="none" algn="tl"/>
                            </a:blip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47491" name="Text Box 35"/>
          <p:cNvSpPr txBox="1">
            <a:spLocks/>
          </p:cNvSpPr>
          <p:nvPr/>
        </p:nvSpPr>
        <p:spPr bwMode="auto">
          <a:xfrm>
            <a:off x="2786063" y="4446985"/>
            <a:ext cx="857250" cy="341919"/>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spcBef>
                <a:spcPct val="50000"/>
              </a:spcBef>
            </a:pPr>
            <a:r>
              <a:rPr lang="fr-FR">
                <a:solidFill>
                  <a:schemeClr val="tx2"/>
                </a:solidFill>
                <a:latin typeface="Times New Roman" charset="0"/>
              </a:rPr>
              <a:t>ou</a:t>
            </a:r>
            <a:endParaRPr lang="fr-FR">
              <a:latin typeface="Times New Roman" charset="0"/>
            </a:endParaRPr>
          </a:p>
        </p:txBody>
      </p:sp>
    </p:spTree>
    <p:extLst>
      <p:ext uri="{BB962C8B-B14F-4D97-AF65-F5344CB8AC3E}">
        <p14:creationId xmlns:p14="http://schemas.microsoft.com/office/powerpoint/2010/main" val="18895333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7" name="Rectangle 3"/>
          <p:cNvSpPr>
            <a:spLocks noGrp="1" noChangeArrowheads="1"/>
          </p:cNvSpPr>
          <p:nvPr>
            <p:ph type="subTitle" idx="1"/>
          </p:nvPr>
        </p:nvSpPr>
        <p:spPr>
          <a:xfrm>
            <a:off x="589360" y="535781"/>
            <a:ext cx="7875984" cy="5786438"/>
          </a:xfrm>
          <a:noFill/>
        </p:spPr>
        <p:txBody>
          <a:bodyPr anchor="t"/>
          <a:lstStyle/>
          <a:p>
            <a:pPr marL="428610" indent="-428610" algn="l">
              <a:lnSpc>
                <a:spcPct val="120000"/>
              </a:lnSpc>
              <a:buFont typeface="Zapf Dingbats" charset="0"/>
              <a:buChar char="❖"/>
            </a:pPr>
            <a:r>
              <a:rPr lang="fr-FR" b="1" dirty="0">
                <a:solidFill>
                  <a:srgbClr val="6D5225"/>
                </a:solidFill>
              </a:rPr>
              <a:t>Les bouliers ( </a:t>
            </a:r>
            <a:r>
              <a:rPr lang="fr-FR" b="1" dirty="0" err="1">
                <a:solidFill>
                  <a:srgbClr val="6D5225"/>
                </a:solidFill>
              </a:rPr>
              <a:t>Abaco</a:t>
            </a:r>
            <a:r>
              <a:rPr lang="fr-FR" b="1" dirty="0">
                <a:solidFill>
                  <a:srgbClr val="6D5225"/>
                </a:solidFill>
              </a:rPr>
              <a:t> 20/ </a:t>
            </a:r>
            <a:r>
              <a:rPr lang="fr-FR" b="1" dirty="0" err="1">
                <a:solidFill>
                  <a:srgbClr val="6D5225"/>
                </a:solidFill>
              </a:rPr>
              <a:t>Celda</a:t>
            </a:r>
            <a:r>
              <a:rPr lang="fr-FR" b="1" dirty="0">
                <a:solidFill>
                  <a:srgbClr val="6D5225"/>
                </a:solidFill>
              </a:rPr>
              <a:t> </a:t>
            </a:r>
            <a:r>
              <a:rPr lang="fr-FR" b="1" dirty="0" smtClean="0">
                <a:solidFill>
                  <a:srgbClr val="6D5225"/>
                </a:solidFill>
              </a:rPr>
              <a:t>)</a:t>
            </a:r>
          </a:p>
          <a:p>
            <a:pPr marL="428610" indent="-428610" algn="l">
              <a:lnSpc>
                <a:spcPct val="120000"/>
              </a:lnSpc>
              <a:buFont typeface="Zapf Dingbats" charset="0"/>
              <a:buChar char="❖"/>
            </a:pPr>
            <a:r>
              <a:rPr lang="fr-FR" dirty="0" smtClean="0"/>
              <a:t> </a:t>
            </a:r>
          </a:p>
          <a:p>
            <a:pPr marL="428610" indent="-428610" algn="l">
              <a:lnSpc>
                <a:spcPct val="120000"/>
              </a:lnSpc>
              <a:buFont typeface="Zapf Dingbats" charset="0"/>
              <a:buChar char="❖"/>
            </a:pPr>
            <a:endParaRPr lang="fr-FR" dirty="0"/>
          </a:p>
        </p:txBody>
      </p:sp>
      <p:pic>
        <p:nvPicPr>
          <p:cNvPr id="134148" name="Picture 4" descr="30771001_w_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396" y="1124024"/>
            <a:ext cx="4127472" cy="2840757"/>
          </a:xfrm>
          <a:prstGeom prst="rect">
            <a:avLst/>
          </a:prstGeom>
          <a:noFill/>
          <a:extLst>
            <a:ext uri="{909E8E84-426E-40dd-AFC4-6F175D3DCCD1}">
              <a14:hiddenFill xmlns:a14="http://schemas.microsoft.com/office/drawing/2010/main">
                <a:solidFill>
                  <a:srgbClr val="FFFFFF"/>
                </a:solidFill>
              </a14:hiddenFill>
            </a:ext>
          </a:extLst>
        </p:spPr>
      </p:pic>
      <p:pic>
        <p:nvPicPr>
          <p:cNvPr id="134149" name="Picture 5" descr="30771002_w_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5056" y="1283280"/>
            <a:ext cx="3214688" cy="239427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34151" name="Rectangle 7"/>
          <p:cNvSpPr>
            <a:spLocks/>
          </p:cNvSpPr>
          <p:nvPr/>
        </p:nvSpPr>
        <p:spPr bwMode="auto">
          <a:xfrm>
            <a:off x="224396" y="4235716"/>
            <a:ext cx="8036719" cy="1711524"/>
          </a:xfrm>
          <a:prstGeom prst="rect">
            <a:avLst/>
          </a:prstGeom>
          <a:noFill/>
          <a:ln>
            <a:noFill/>
          </a:ln>
          <a:effectLst/>
          <a:extLst>
            <a:ext uri="{909E8E84-426E-40dd-AFC4-6F175D3DCCD1}">
              <a14:hiddenFill xmlns:a14="http://schemas.microsoft.com/office/drawing/2010/main">
                <a:blipFill dpi="0" rotWithShape="0">
                  <a:blip r:embed="rId5"/>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lgn="l"/>
            <a:r>
              <a:rPr lang="fr-FR" dirty="0">
                <a:solidFill>
                  <a:schemeClr val="tx2"/>
                </a:solidFill>
                <a:ea typeface="ＭＳ Ｐゴシック" charset="0"/>
              </a:rPr>
              <a:t>Dans le boulier traditionnel, l’élève doit faire abstraction des éléments non encore ou plus utilisés, car même s’ils sont mis de côté, ils sont encore “là”.  Dans ce boulier, seules les boules actives restent visibles ( en rouge).</a:t>
            </a:r>
          </a:p>
          <a:p>
            <a:pPr algn="l"/>
            <a:r>
              <a:rPr lang="fr-FR" dirty="0">
                <a:solidFill>
                  <a:schemeClr val="tx2"/>
                </a:solidFill>
                <a:ea typeface="ＭＳ Ｐゴシック" charset="0"/>
              </a:rPr>
              <a:t>En position zéro, toutes les boules sont grises, couleur de la surface de travail. Le travail de dénombrement est ainsi rendu visible. </a:t>
            </a:r>
          </a:p>
          <a:p>
            <a:pPr algn="l"/>
            <a:endParaRPr lang="fr-FR" sz="1700" dirty="0">
              <a:solidFill>
                <a:schemeClr val="tx2"/>
              </a:solidFill>
              <a:ea typeface="ＭＳ Ｐゴシック" charset="0"/>
            </a:endParaRPr>
          </a:p>
        </p:txBody>
      </p:sp>
    </p:spTree>
    <p:extLst>
      <p:ext uri="{BB962C8B-B14F-4D97-AF65-F5344CB8AC3E}">
        <p14:creationId xmlns:p14="http://schemas.microsoft.com/office/powerpoint/2010/main" val="40345348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Grp="1" noChangeArrowheads="1"/>
          </p:cNvSpPr>
          <p:nvPr>
            <p:ph idx="1"/>
          </p:nvPr>
        </p:nvSpPr>
        <p:spPr>
          <a:xfrm>
            <a:off x="642937" y="589360"/>
            <a:ext cx="7777758" cy="5732859"/>
          </a:xfrm>
          <a:ln/>
        </p:spPr>
        <p:txBody>
          <a:bodyPr anchor="t"/>
          <a:lstStyle/>
          <a:p>
            <a:pPr>
              <a:buSzPct val="155000"/>
              <a:buFont typeface="Zapf Dingbats" charset="0"/>
              <a:buBlip>
                <a:blip r:embed="rId3"/>
              </a:buBlip>
            </a:pPr>
            <a:r>
              <a:rPr lang="en-US" i="1" dirty="0"/>
              <a:t>les constellations du </a:t>
            </a:r>
            <a:r>
              <a:rPr lang="en-US" i="1" dirty="0" err="1"/>
              <a:t>dé</a:t>
            </a:r>
            <a:r>
              <a:rPr lang="en-US" i="1" dirty="0"/>
              <a:t> , des </a:t>
            </a:r>
            <a:r>
              <a:rPr lang="en-US" i="1" dirty="0" smtClean="0"/>
              <a:t>dominos</a:t>
            </a:r>
            <a:endParaRPr lang="en-US" i="1" dirty="0"/>
          </a:p>
        </p:txBody>
      </p:sp>
      <p:pic>
        <p:nvPicPr>
          <p:cNvPr id="2457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6344" y="1174855"/>
            <a:ext cx="3259336" cy="5411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4581" name="Picture 5" descr="01314_w_m"/>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6516" y="5036344"/>
            <a:ext cx="1821656" cy="1209973"/>
          </a:xfrm>
          <a:prstGeom prst="rect">
            <a:avLst/>
          </a:prstGeom>
          <a:noFill/>
          <a:extLst>
            <a:ext uri="{909E8E84-426E-40dd-AFC4-6F175D3DCCD1}">
              <a14:hiddenFill xmlns:a14="http://schemas.microsoft.com/office/drawing/2010/main">
                <a:solidFill>
                  <a:srgbClr val="FFFFFF"/>
                </a:solidFill>
              </a14:hiddenFill>
            </a:ext>
          </a:extLst>
        </p:spPr>
      </p:pic>
      <p:pic>
        <p:nvPicPr>
          <p:cNvPr id="24582" name="Picture 6" descr="33491001_w_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9360" y="1660922"/>
            <a:ext cx="2784947" cy="3107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49489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701" name="Rectangle 13"/>
          <p:cNvSpPr>
            <a:spLocks/>
          </p:cNvSpPr>
          <p:nvPr/>
        </p:nvSpPr>
        <p:spPr bwMode="auto">
          <a:xfrm>
            <a:off x="4500562" y="3589734"/>
            <a:ext cx="4125516" cy="2834909"/>
          </a:xfrm>
          <a:prstGeom prst="rect">
            <a:avLst/>
          </a:prstGeom>
          <a:noFill/>
          <a:ln>
            <a:noFill/>
          </a:ln>
          <a:effectLst/>
          <a:extLst>
            <a:ext uri="{909E8E84-426E-40dd-AFC4-6F175D3DCCD1}">
              <a14:hiddenFill xmlns:a14="http://schemas.microsoft.com/office/drawing/2010/main">
                <a:blipFill dpi="0" rotWithShape="0">
                  <a:blip r:embed="rId3"/>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lgn="l"/>
            <a:r>
              <a:rPr lang="fr-FR">
                <a:solidFill>
                  <a:srgbClr val="46413B"/>
                </a:solidFill>
              </a:rPr>
              <a:t> Un exemple</a:t>
            </a:r>
          </a:p>
          <a:p>
            <a:pPr algn="l"/>
            <a:r>
              <a:rPr lang="fr-FR">
                <a:solidFill>
                  <a:srgbClr val="46413B"/>
                </a:solidFill>
              </a:rPr>
              <a:t>Chaque élève pose un pion dans une alvéole à son arrivée.  Lorsque la bo</a:t>
            </a:r>
            <a:r>
              <a:rPr lang="fr-FR" altLang="ja-JP">
                <a:solidFill>
                  <a:srgbClr val="46413B"/>
                </a:solidFill>
              </a:rPr>
              <a:t>îte de 10 est pleine, on la ferme. On compte ensuite</a:t>
            </a:r>
          </a:p>
          <a:p>
            <a:pPr algn="l"/>
            <a:r>
              <a:rPr lang="fr-FR" altLang="ja-JP">
                <a:solidFill>
                  <a:srgbClr val="46413B"/>
                </a:solidFill>
              </a:rPr>
              <a:t>le nombre de boîtes fermées et de pions restants dans une boîte non fermées. </a:t>
            </a:r>
          </a:p>
          <a:p>
            <a:pPr algn="l"/>
            <a:r>
              <a:rPr lang="fr-FR" altLang="ja-JP">
                <a:solidFill>
                  <a:srgbClr val="46413B"/>
                </a:solidFill>
              </a:rPr>
              <a:t>Ex : 2 boîtes fermées et 3 pions restants : 23 élèves</a:t>
            </a:r>
          </a:p>
          <a:p>
            <a:pPr algn="l"/>
            <a:endParaRPr lang="fr-FR">
              <a:solidFill>
                <a:srgbClr val="46413B"/>
              </a:solidFill>
            </a:endParaRPr>
          </a:p>
        </p:txBody>
      </p:sp>
      <p:sp>
        <p:nvSpPr>
          <p:cNvPr id="114702" name="Rectangle 14"/>
          <p:cNvSpPr>
            <a:spLocks/>
          </p:cNvSpPr>
          <p:nvPr/>
        </p:nvSpPr>
        <p:spPr bwMode="auto">
          <a:xfrm>
            <a:off x="535782" y="375047"/>
            <a:ext cx="3471416" cy="434252"/>
          </a:xfrm>
          <a:prstGeom prst="rect">
            <a:avLst/>
          </a:prstGeom>
          <a:noFill/>
          <a:ln>
            <a:noFill/>
          </a:ln>
          <a:effectLst/>
          <a:extLst>
            <a:ext uri="{909E8E84-426E-40dd-AFC4-6F175D3DCCD1}">
              <a14:hiddenFill xmlns:a14="http://schemas.microsoft.com/office/drawing/2010/main">
                <a:blipFill dpi="0" rotWithShape="0">
                  <a:blip r:embed="rId3"/>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marL="285750" indent="-285750">
              <a:buFont typeface="Wingdings" charset="2"/>
              <a:buChar char="v"/>
            </a:pPr>
            <a:r>
              <a:rPr lang="fr-FR" sz="2400" i="1" dirty="0" smtClean="0">
                <a:solidFill>
                  <a:srgbClr val="46413B"/>
                </a:solidFill>
                <a:effectLst>
                  <a:outerShdw blurRad="38100" dist="38100" dir="2700000" algn="tl">
                    <a:srgbClr val="000000"/>
                  </a:outerShdw>
                </a:effectLst>
              </a:rPr>
              <a:t>LES BOÎTES À 10 </a:t>
            </a:r>
            <a:endParaRPr lang="fr-FR" sz="2400" i="1" dirty="0">
              <a:solidFill>
                <a:srgbClr val="46413B"/>
              </a:solidFill>
              <a:effectLst>
                <a:outerShdw blurRad="38100" dist="38100" dir="2700000" algn="tl">
                  <a:srgbClr val="000000"/>
                </a:outerShdw>
              </a:effectLst>
            </a:endParaRPr>
          </a:p>
        </p:txBody>
      </p:sp>
      <p:sp>
        <p:nvSpPr>
          <p:cNvPr id="114705" name="Text Box 17"/>
          <p:cNvSpPr txBox="1">
            <a:spLocks/>
          </p:cNvSpPr>
          <p:nvPr/>
        </p:nvSpPr>
        <p:spPr bwMode="auto">
          <a:xfrm>
            <a:off x="750094" y="1071563"/>
            <a:ext cx="3214688" cy="341919"/>
          </a:xfrm>
          <a:prstGeom prst="rect">
            <a:avLst/>
          </a:prstGeom>
          <a:noFill/>
          <a:ln>
            <a:noFill/>
          </a:ln>
          <a:effectLst/>
          <a:extLst>
            <a:ext uri="{909E8E84-426E-40dd-AFC4-6F175D3DCCD1}">
              <a14:hiddenFill xmlns:a14="http://schemas.microsoft.com/office/drawing/2010/main">
                <a:blipFill dpi="0" rotWithShape="0">
                  <a:blip r:embed="rId3"/>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spcBef>
                <a:spcPct val="50000"/>
              </a:spcBef>
            </a:pPr>
            <a:endParaRPr lang="fr-FR">
              <a:solidFill>
                <a:srgbClr val="46413B"/>
              </a:solidFill>
            </a:endParaRPr>
          </a:p>
        </p:txBody>
      </p:sp>
      <p:pic>
        <p:nvPicPr>
          <p:cNvPr id="114706" name="Picture 18" descr="PICT768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203" y="803672"/>
            <a:ext cx="3964781" cy="2973586"/>
          </a:xfrm>
          <a:prstGeom prst="rect">
            <a:avLst/>
          </a:prstGeom>
          <a:noFill/>
          <a:extLst>
            <a:ext uri="{909E8E84-426E-40dd-AFC4-6F175D3DCCD1}">
              <a14:hiddenFill xmlns:a14="http://schemas.microsoft.com/office/drawing/2010/main">
                <a:solidFill>
                  <a:srgbClr val="FFFFFF"/>
                </a:solidFill>
              </a14:hiddenFill>
            </a:ext>
          </a:extLst>
        </p:spPr>
      </p:pic>
      <p:pic>
        <p:nvPicPr>
          <p:cNvPr id="114707" name="Picture 19" descr="PICT77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6515" y="3857625"/>
            <a:ext cx="3411141" cy="2558355"/>
          </a:xfrm>
          <a:prstGeom prst="rect">
            <a:avLst/>
          </a:prstGeom>
          <a:noFill/>
          <a:extLst>
            <a:ext uri="{909E8E84-426E-40dd-AFC4-6F175D3DCCD1}">
              <a14:hiddenFill xmlns:a14="http://schemas.microsoft.com/office/drawing/2010/main">
                <a:solidFill>
                  <a:srgbClr val="FFFFFF"/>
                </a:solidFill>
              </a14:hiddenFill>
            </a:ext>
          </a:extLst>
        </p:spPr>
      </p:pic>
      <p:pic>
        <p:nvPicPr>
          <p:cNvPr id="114708" name="Picture 20" descr="PICT770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68453" y="750094"/>
            <a:ext cx="3571875" cy="26789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254346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Grp="1" noChangeArrowheads="1"/>
          </p:cNvSpPr>
          <p:nvPr>
            <p:ph idx="1"/>
          </p:nvPr>
        </p:nvSpPr>
        <p:spPr>
          <a:xfrm>
            <a:off x="0" y="293077"/>
            <a:ext cx="8929077" cy="6189876"/>
          </a:xfrm>
          <a:noFill/>
          <a:ln/>
        </p:spPr>
        <p:txBody>
          <a:bodyPr anchor="t"/>
          <a:lstStyle/>
          <a:p>
            <a:pPr>
              <a:buSzPct val="155000"/>
              <a:buFont typeface="Wingdings" charset="2"/>
              <a:buChar char="v"/>
              <a:tabLst>
                <a:tab pos="3348514" algn="l"/>
              </a:tabLst>
            </a:pPr>
            <a:r>
              <a:rPr lang="en-US" b="1" i="1" dirty="0" smtClean="0"/>
              <a:t>COMPTAGE PRÉSENTS </a:t>
            </a:r>
          </a:p>
          <a:p>
            <a:pPr marL="0" indent="0">
              <a:buSzPct val="155000"/>
              <a:buNone/>
              <a:tabLst>
                <a:tab pos="3348514" algn="l"/>
              </a:tabLst>
            </a:pPr>
            <a:r>
              <a:rPr lang="en-US" b="1" i="1" dirty="0" smtClean="0"/>
              <a:t>ABSENTS </a:t>
            </a:r>
            <a:endParaRPr lang="en-US" b="1" i="1" dirty="0"/>
          </a:p>
        </p:txBody>
      </p:sp>
      <p:pic>
        <p:nvPicPr>
          <p:cNvPr id="27651" name="Picture 3" descr="Oeuf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781" y="1963415"/>
            <a:ext cx="3415605" cy="4554141"/>
          </a:xfrm>
          <a:prstGeom prst="rect">
            <a:avLst/>
          </a:prstGeom>
          <a:noFill/>
          <a:extLst>
            <a:ext uri="{909E8E84-426E-40dd-AFC4-6F175D3DCCD1}">
              <a14:hiddenFill xmlns:a14="http://schemas.microsoft.com/office/drawing/2010/main">
                <a:solidFill>
                  <a:srgbClr val="FFFFFF"/>
                </a:solidFill>
              </a14:hiddenFill>
            </a:ext>
          </a:extLst>
        </p:spPr>
      </p:pic>
      <p:pic>
        <p:nvPicPr>
          <p:cNvPr id="27652" name="Picture 4" descr="Cartes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17874" y="546944"/>
            <a:ext cx="3911203" cy="2932286"/>
          </a:xfrm>
          <a:prstGeom prst="rect">
            <a:avLst/>
          </a:prstGeom>
          <a:noFill/>
          <a:extLst>
            <a:ext uri="{909E8E84-426E-40dd-AFC4-6F175D3DCCD1}">
              <a14:hiddenFill xmlns:a14="http://schemas.microsoft.com/office/drawing/2010/main">
                <a:solidFill>
                  <a:srgbClr val="FFFFFF"/>
                </a:solidFill>
              </a14:hiddenFill>
            </a:ext>
          </a:extLst>
        </p:spPr>
      </p:pic>
      <p:pic>
        <p:nvPicPr>
          <p:cNvPr id="27653" name="Picture 5" descr="Cartes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25516" y="3624337"/>
            <a:ext cx="3857625" cy="28932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5206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Grp="1" noChangeArrowheads="1"/>
          </p:cNvSpPr>
          <p:nvPr>
            <p:ph idx="1"/>
          </p:nvPr>
        </p:nvSpPr>
        <p:spPr>
          <a:xfrm>
            <a:off x="245136" y="410898"/>
            <a:ext cx="8197453" cy="535781"/>
          </a:xfrm>
          <a:ln/>
        </p:spPr>
        <p:txBody>
          <a:bodyPr anchor="t"/>
          <a:lstStyle/>
          <a:p>
            <a:pPr>
              <a:lnSpc>
                <a:spcPct val="90000"/>
              </a:lnSpc>
              <a:buSzPct val="155000"/>
              <a:buFont typeface="Wingdings" charset="2"/>
              <a:buChar char="v"/>
            </a:pPr>
            <a:r>
              <a:rPr lang="fr-FR" sz="1700" b="1" dirty="0" smtClean="0"/>
              <a:t>REPRÉSENTATIONS </a:t>
            </a:r>
            <a:r>
              <a:rPr lang="fr-FR" sz="1700" b="1" dirty="0"/>
              <a:t>DES </a:t>
            </a:r>
            <a:r>
              <a:rPr lang="fr-FR" sz="1700" b="1" dirty="0" smtClean="0"/>
              <a:t>QUANTITÉS : LES </a:t>
            </a:r>
            <a:r>
              <a:rPr lang="fr-FR" sz="1700" b="1" dirty="0"/>
              <a:t>FILES NUMÉRIQUES </a:t>
            </a:r>
            <a:r>
              <a:rPr lang="fr-FR" sz="1700" b="1" dirty="0" smtClean="0"/>
              <a:t> VARIÉES </a:t>
            </a:r>
            <a:endParaRPr lang="fr-FR" sz="1700" b="1" dirty="0"/>
          </a:p>
        </p:txBody>
      </p:sp>
      <p:pic>
        <p:nvPicPr>
          <p:cNvPr id="26699" name="Picture 7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795867"/>
            <a:ext cx="8442589" cy="3001830"/>
          </a:xfrm>
          <a:prstGeom prst="rect">
            <a:avLst/>
          </a:prstGeom>
          <a:noFill/>
          <a:ln w="25400">
            <a:solidFill>
              <a:schemeClr val="tx2"/>
            </a:solidFill>
            <a:miter lim="800000"/>
            <a:headEnd/>
            <a:tailEnd/>
          </a:ln>
          <a:effectLst/>
          <a:extLst>
            <a:ext uri="{909E8E84-426E-40dd-AFC4-6F175D3DCCD1}">
              <a14:hiddenFill xmlns:a14="http://schemas.microsoft.com/office/drawing/2010/main">
                <a:blipFill dpi="0" rotWithShape="0">
                  <a:blip/>
                  <a:srcRect/>
                  <a:tile tx="0" ty="0" sx="100000" sy="100000" flip="none" algn="tl"/>
                </a:blip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ZoneTexte 1"/>
          <p:cNvSpPr txBox="1"/>
          <p:nvPr/>
        </p:nvSpPr>
        <p:spPr>
          <a:xfrm>
            <a:off x="219339" y="3797697"/>
            <a:ext cx="5630080" cy="369332"/>
          </a:xfrm>
          <a:prstGeom prst="rect">
            <a:avLst/>
          </a:prstGeom>
          <a:noFill/>
        </p:spPr>
        <p:txBody>
          <a:bodyPr wrap="none" rtlCol="0">
            <a:spAutoFit/>
          </a:bodyPr>
          <a:lstStyle/>
          <a:p>
            <a:r>
              <a:rPr lang="fr-FR" b="1" dirty="0" smtClean="0">
                <a:solidFill>
                  <a:srgbClr val="6D5225"/>
                </a:solidFill>
              </a:rPr>
              <a:t>PENSER À AFFICHER DES FILES NUMÉRIQUES VERTICALES</a:t>
            </a:r>
            <a:endParaRPr lang="fr-FR" b="1" dirty="0">
              <a:solidFill>
                <a:srgbClr val="6D5225"/>
              </a:solidFill>
            </a:endParaRPr>
          </a:p>
        </p:txBody>
      </p:sp>
      <p:pic>
        <p:nvPicPr>
          <p:cNvPr id="6" name="Image 5"/>
          <p:cNvPicPr>
            <a:picLocks noChangeAspect="1"/>
          </p:cNvPicPr>
          <p:nvPr/>
        </p:nvPicPr>
        <p:blipFill>
          <a:blip r:embed="rId4"/>
          <a:stretch>
            <a:fillRect/>
          </a:stretch>
        </p:blipFill>
        <p:spPr>
          <a:xfrm>
            <a:off x="245135" y="4168737"/>
            <a:ext cx="7611931" cy="1216231"/>
          </a:xfrm>
          <a:prstGeom prst="rect">
            <a:avLst/>
          </a:prstGeom>
        </p:spPr>
      </p:pic>
      <p:sp>
        <p:nvSpPr>
          <p:cNvPr id="7" name="ZoneTexte 6"/>
          <p:cNvSpPr txBox="1"/>
          <p:nvPr/>
        </p:nvSpPr>
        <p:spPr>
          <a:xfrm>
            <a:off x="508000" y="5892800"/>
            <a:ext cx="184666" cy="369332"/>
          </a:xfrm>
          <a:prstGeom prst="rect">
            <a:avLst/>
          </a:prstGeom>
          <a:noFill/>
        </p:spPr>
        <p:txBody>
          <a:bodyPr wrap="none" rtlCol="0">
            <a:spAutoFit/>
          </a:bodyPr>
          <a:lstStyle/>
          <a:p>
            <a:endParaRPr lang="fr-FR" dirty="0"/>
          </a:p>
        </p:txBody>
      </p:sp>
      <p:sp>
        <p:nvSpPr>
          <p:cNvPr id="8" name="Rectangle 7"/>
          <p:cNvSpPr/>
          <p:nvPr/>
        </p:nvSpPr>
        <p:spPr>
          <a:xfrm>
            <a:off x="453092" y="5384968"/>
            <a:ext cx="7403974" cy="1754327"/>
          </a:xfrm>
          <a:prstGeom prst="rect">
            <a:avLst/>
          </a:prstGeom>
        </p:spPr>
        <p:txBody>
          <a:bodyPr wrap="square">
            <a:spAutoFit/>
          </a:bodyPr>
          <a:lstStyle/>
          <a:p>
            <a:pPr>
              <a:defRPr/>
            </a:pPr>
            <a:r>
              <a:rPr lang="fr-FR" b="1" i="1" dirty="0">
                <a:ea typeface="ＭＳ Ｐゴシック" charset="0"/>
              </a:rPr>
              <a:t>Lors de  la construction de la file numérique, on pourra faire apparaître </a:t>
            </a:r>
            <a:r>
              <a:rPr lang="fr-FR" altLang="ja-JP" b="1" i="1" dirty="0">
                <a:ea typeface="ＭＳ Ｐゴシック" charset="0"/>
                <a:cs typeface="ＭＳ Ｐゴシック" charset="0"/>
              </a:rPr>
              <a:t>au cours des trois années de maternelle, l</a:t>
            </a:r>
            <a:r>
              <a:rPr lang="fr-FR" b="1" i="1" dirty="0">
                <a:ea typeface="ＭＳ Ｐゴシック" charset="0"/>
              </a:rPr>
              <a:t>es nombres écrits, des collections, des collections témoins types : les cartes à points, les constellations des doigts en variant les représentations, les constellations des dés, l’écriture des nombres.</a:t>
            </a:r>
            <a:r>
              <a:rPr lang="fr-FR" sz="600" b="1" i="1" dirty="0">
                <a:ea typeface="ＭＳ Ｐゴシック" charset="0"/>
              </a:rPr>
              <a:t> </a:t>
            </a:r>
            <a:endParaRPr lang="fr-FR" dirty="0">
              <a:latin typeface="Times New Roman" charset="0"/>
            </a:endParaRPr>
          </a:p>
          <a:p>
            <a:endParaRPr lang="fr-FR" dirty="0"/>
          </a:p>
        </p:txBody>
      </p:sp>
    </p:spTree>
    <p:extLst>
      <p:ext uri="{BB962C8B-B14F-4D97-AF65-F5344CB8AC3E}">
        <p14:creationId xmlns:p14="http://schemas.microsoft.com/office/powerpoint/2010/main" val="5441948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18533" y="661134"/>
            <a:ext cx="8365067" cy="4537400"/>
          </a:xfrm>
        </p:spPr>
        <p:txBody>
          <a:bodyPr/>
          <a:lstStyle/>
          <a:p>
            <a:r>
              <a:rPr lang="fr-FR" b="1" dirty="0" smtClean="0"/>
              <a:t>Apprendre le nombre </a:t>
            </a:r>
            <a:br>
              <a:rPr lang="fr-FR" b="1" dirty="0" smtClean="0"/>
            </a:br>
            <a:r>
              <a:rPr lang="fr-FR" b="1" dirty="0" smtClean="0"/>
              <a:t>en maternelle</a:t>
            </a:r>
            <a:br>
              <a:rPr lang="fr-FR" b="1" dirty="0" smtClean="0"/>
            </a:br>
            <a:r>
              <a:rPr lang="fr-FR" sz="3200" i="1" dirty="0" smtClean="0"/>
              <a:t> partie 2 du document   concernant les </a:t>
            </a:r>
            <a:br>
              <a:rPr lang="fr-FR" sz="3200" i="1" dirty="0" smtClean="0"/>
            </a:br>
            <a:r>
              <a:rPr lang="fr-FR" sz="3200" b="1" dirty="0" smtClean="0">
                <a:solidFill>
                  <a:srgbClr val="FF0000"/>
                </a:solidFill>
              </a:rPr>
              <a:t>Premières </a:t>
            </a:r>
            <a:r>
              <a:rPr lang="fr-FR" sz="3200" b="1" dirty="0">
                <a:solidFill>
                  <a:srgbClr val="FF0000"/>
                </a:solidFill>
              </a:rPr>
              <a:t>compétences pour accéder au dénombrement</a:t>
            </a:r>
            <a:br>
              <a:rPr lang="fr-FR" sz="3200" b="1" dirty="0">
                <a:solidFill>
                  <a:srgbClr val="FF0000"/>
                </a:solidFill>
              </a:rPr>
            </a:br>
            <a:endParaRPr lang="fr-FR" sz="3200" i="1" dirty="0"/>
          </a:p>
        </p:txBody>
      </p:sp>
    </p:spTree>
    <p:extLst>
      <p:ext uri="{BB962C8B-B14F-4D97-AF65-F5344CB8AC3E}">
        <p14:creationId xmlns:p14="http://schemas.microsoft.com/office/powerpoint/2010/main" val="173252239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9244"/>
            <a:ext cx="8981457" cy="885214"/>
          </a:xfrm>
        </p:spPr>
        <p:txBody>
          <a:bodyPr>
            <a:noAutofit/>
          </a:bodyPr>
          <a:lstStyle/>
          <a:p>
            <a:r>
              <a:rPr lang="fr-FR" sz="4000" b="1" dirty="0" smtClean="0"/>
              <a:t/>
            </a:r>
            <a:br>
              <a:rPr lang="fr-FR" sz="4000" b="1" dirty="0" smtClean="0"/>
            </a:br>
            <a:r>
              <a:rPr lang="fr-FR" sz="3600" b="1" dirty="0" smtClean="0"/>
              <a:t>4- Comparer </a:t>
            </a:r>
            <a:r>
              <a:rPr lang="fr-FR" sz="3600" b="1" dirty="0"/>
              <a:t>des </a:t>
            </a:r>
            <a:r>
              <a:rPr lang="fr-FR" sz="3600" b="1" dirty="0" err="1"/>
              <a:t>quantités</a:t>
            </a:r>
            <a:r>
              <a:rPr lang="fr-FR" sz="3600" b="1" dirty="0"/>
              <a:t>, </a:t>
            </a:r>
            <a:r>
              <a:rPr lang="fr-FR" sz="3600" b="1" dirty="0" err="1"/>
              <a:t>résoudre</a:t>
            </a:r>
            <a:r>
              <a:rPr lang="fr-FR" sz="3600" b="1" dirty="0"/>
              <a:t> des </a:t>
            </a:r>
            <a:r>
              <a:rPr lang="fr-FR" sz="3600" b="1" dirty="0" err="1"/>
              <a:t>problèmes</a:t>
            </a:r>
            <a:r>
              <a:rPr lang="fr-FR" sz="3600" b="1" dirty="0"/>
              <a:t> </a:t>
            </a:r>
            <a:r>
              <a:rPr lang="fr-FR" sz="3600" b="1" dirty="0" smtClean="0"/>
              <a:t>portant </a:t>
            </a:r>
            <a:r>
              <a:rPr lang="fr-FR" sz="3600" b="1" dirty="0"/>
              <a:t>sur </a:t>
            </a:r>
            <a:r>
              <a:rPr lang="fr-FR" sz="3600" b="1" dirty="0" smtClean="0"/>
              <a:t>les </a:t>
            </a:r>
            <a:r>
              <a:rPr lang="fr-FR" sz="3600" b="1" dirty="0" err="1" smtClean="0"/>
              <a:t>quantités</a:t>
            </a:r>
            <a:r>
              <a:rPr lang="fr-FR" sz="3600" b="1" dirty="0" smtClean="0"/>
              <a:t> </a:t>
            </a:r>
            <a:r>
              <a:rPr lang="fr-FR" sz="3200" b="1" dirty="0"/>
              <a:t/>
            </a:r>
            <a:br>
              <a:rPr lang="fr-FR" sz="3200" b="1" dirty="0"/>
            </a:br>
            <a:r>
              <a:rPr lang="fr-FR" sz="3200" b="1" dirty="0" smtClean="0"/>
              <a:t> </a:t>
            </a:r>
            <a:endParaRPr lang="fr-FR" sz="3200" b="1" dirty="0"/>
          </a:p>
        </p:txBody>
      </p:sp>
      <p:sp>
        <p:nvSpPr>
          <p:cNvPr id="3" name="Espace réservé du contenu 2"/>
          <p:cNvSpPr>
            <a:spLocks noGrp="1"/>
          </p:cNvSpPr>
          <p:nvPr>
            <p:ph idx="1"/>
          </p:nvPr>
        </p:nvSpPr>
        <p:spPr>
          <a:xfrm>
            <a:off x="0" y="1096895"/>
            <a:ext cx="8414156" cy="6473125"/>
          </a:xfrm>
        </p:spPr>
        <p:txBody>
          <a:bodyPr>
            <a:normAutofit/>
          </a:bodyPr>
          <a:lstStyle/>
          <a:p>
            <a:pPr marL="0" indent="0">
              <a:buNone/>
            </a:pPr>
            <a:r>
              <a:rPr lang="fr-FR" b="1" dirty="0" err="1" smtClean="0">
                <a:solidFill>
                  <a:srgbClr val="6D5225"/>
                </a:solidFill>
              </a:rPr>
              <a:t>Dès</a:t>
            </a:r>
            <a:r>
              <a:rPr lang="fr-FR" b="1" dirty="0" smtClean="0">
                <a:solidFill>
                  <a:srgbClr val="6D5225"/>
                </a:solidFill>
              </a:rPr>
              <a:t> </a:t>
            </a:r>
            <a:r>
              <a:rPr lang="fr-FR" b="1" dirty="0">
                <a:solidFill>
                  <a:srgbClr val="6D5225"/>
                </a:solidFill>
              </a:rPr>
              <a:t>le </a:t>
            </a:r>
            <a:r>
              <a:rPr lang="fr-FR" b="1" dirty="0" err="1">
                <a:solidFill>
                  <a:srgbClr val="6D5225"/>
                </a:solidFill>
              </a:rPr>
              <a:t>début</a:t>
            </a:r>
            <a:r>
              <a:rPr lang="fr-FR" b="1" dirty="0">
                <a:solidFill>
                  <a:srgbClr val="6D5225"/>
                </a:solidFill>
              </a:rPr>
              <a:t>, les nombres sont </a:t>
            </a:r>
            <a:r>
              <a:rPr lang="fr-FR" b="1" dirty="0" err="1">
                <a:solidFill>
                  <a:srgbClr val="6D5225"/>
                </a:solidFill>
              </a:rPr>
              <a:t>utilisés</a:t>
            </a:r>
            <a:r>
              <a:rPr lang="fr-FR" b="1" dirty="0">
                <a:solidFill>
                  <a:srgbClr val="6D5225"/>
                </a:solidFill>
              </a:rPr>
              <a:t> dans des situations où ils ont un sens et constituent le moyen le plus efficace pour parvenir au but (programmes)</a:t>
            </a:r>
            <a:r>
              <a:rPr lang="fr-FR" b="1" dirty="0" smtClean="0">
                <a:solidFill>
                  <a:srgbClr val="6D5225"/>
                </a:solidFill>
              </a:rPr>
              <a:t>.</a:t>
            </a:r>
          </a:p>
          <a:p>
            <a:r>
              <a:rPr lang="fr-FR" dirty="0" smtClean="0"/>
              <a:t>Ces </a:t>
            </a:r>
            <a:r>
              <a:rPr lang="fr-FR" dirty="0"/>
              <a:t>situations consistent en des actions </a:t>
            </a:r>
            <a:endParaRPr lang="fr-FR" dirty="0" smtClean="0"/>
          </a:p>
          <a:p>
            <a:pPr>
              <a:buFont typeface="Wingdings" charset="2"/>
              <a:buChar char="Ø"/>
            </a:pPr>
            <a:r>
              <a:rPr lang="fr-FR" dirty="0" smtClean="0"/>
              <a:t>sur </a:t>
            </a:r>
            <a:r>
              <a:rPr lang="fr-FR" dirty="0"/>
              <a:t>des </a:t>
            </a:r>
            <a:r>
              <a:rPr lang="fr-FR" dirty="0" err="1"/>
              <a:t>quantités</a:t>
            </a:r>
            <a:r>
              <a:rPr lang="fr-FR" dirty="0"/>
              <a:t> </a:t>
            </a:r>
            <a:r>
              <a:rPr lang="fr-FR" dirty="0" err="1"/>
              <a:t>réelles</a:t>
            </a:r>
            <a:r>
              <a:rPr lang="fr-FR" dirty="0"/>
              <a:t>, </a:t>
            </a:r>
            <a:endParaRPr lang="fr-FR" dirty="0" smtClean="0"/>
          </a:p>
          <a:p>
            <a:pPr>
              <a:buFont typeface="Wingdings" charset="2"/>
              <a:buChar char="Ø"/>
            </a:pPr>
            <a:r>
              <a:rPr lang="fr-FR" dirty="0"/>
              <a:t>s</a:t>
            </a:r>
            <a:r>
              <a:rPr lang="fr-FR" dirty="0" smtClean="0"/>
              <a:t>ur des </a:t>
            </a:r>
            <a:r>
              <a:rPr lang="fr-FR" dirty="0"/>
              <a:t>transformations</a:t>
            </a:r>
            <a:r>
              <a:rPr lang="fr-FR" dirty="0" smtClean="0"/>
              <a:t>,</a:t>
            </a:r>
          </a:p>
          <a:p>
            <a:pPr>
              <a:buFont typeface="Wingdings" charset="2"/>
              <a:buChar char="Ø"/>
            </a:pPr>
            <a:r>
              <a:rPr lang="fr-FR" dirty="0" smtClean="0"/>
              <a:t> sur des </a:t>
            </a:r>
            <a:r>
              <a:rPr lang="fr-FR" dirty="0"/>
              <a:t>comparaisons... </a:t>
            </a:r>
            <a:endParaRPr lang="fr-FR" dirty="0" smtClean="0"/>
          </a:p>
          <a:p>
            <a:pPr marL="0" indent="0">
              <a:buNone/>
            </a:pPr>
            <a:r>
              <a:rPr lang="fr-FR" b="1" dirty="0" smtClean="0">
                <a:solidFill>
                  <a:srgbClr val="6D5225"/>
                </a:solidFill>
              </a:rPr>
              <a:t>et </a:t>
            </a:r>
            <a:r>
              <a:rPr lang="fr-FR" b="1" dirty="0">
                <a:solidFill>
                  <a:srgbClr val="6D5225"/>
                </a:solidFill>
              </a:rPr>
              <a:t>peuvent donc </a:t>
            </a:r>
            <a:r>
              <a:rPr lang="fr-FR" b="1" dirty="0" err="1">
                <a:solidFill>
                  <a:srgbClr val="6D5225"/>
                </a:solidFill>
              </a:rPr>
              <a:t>être</a:t>
            </a:r>
            <a:r>
              <a:rPr lang="fr-FR" b="1" dirty="0">
                <a:solidFill>
                  <a:srgbClr val="6D5225"/>
                </a:solidFill>
              </a:rPr>
              <a:t> </a:t>
            </a:r>
            <a:r>
              <a:rPr lang="fr-FR" b="1" dirty="0" err="1">
                <a:solidFill>
                  <a:srgbClr val="6D5225"/>
                </a:solidFill>
              </a:rPr>
              <a:t>résolues</a:t>
            </a:r>
            <a:r>
              <a:rPr lang="fr-FR" b="1" dirty="0">
                <a:solidFill>
                  <a:srgbClr val="6D5225"/>
                </a:solidFill>
              </a:rPr>
              <a:t> dans un premier temps, en </a:t>
            </a:r>
            <a:r>
              <a:rPr lang="fr-FR" b="1" dirty="0" smtClean="0">
                <a:solidFill>
                  <a:srgbClr val="6D5225"/>
                </a:solidFill>
              </a:rPr>
              <a:t>n’utilisant: </a:t>
            </a:r>
            <a:endParaRPr lang="fr-FR" dirty="0"/>
          </a:p>
          <a:p>
            <a:pPr>
              <a:buFont typeface="Wingdings" charset="2"/>
              <a:buChar char="Ø"/>
            </a:pPr>
            <a:r>
              <a:rPr lang="fr-FR" dirty="0" smtClean="0"/>
              <a:t> des </a:t>
            </a:r>
            <a:r>
              <a:rPr lang="fr-FR" dirty="0" err="1"/>
              <a:t>procédures</a:t>
            </a:r>
            <a:r>
              <a:rPr lang="fr-FR" dirty="0"/>
              <a:t> non </a:t>
            </a:r>
            <a:r>
              <a:rPr lang="fr-FR" dirty="0" err="1" smtClean="0"/>
              <a:t>numériques</a:t>
            </a:r>
            <a:r>
              <a:rPr lang="fr-FR" dirty="0" smtClean="0"/>
              <a:t> </a:t>
            </a:r>
            <a:r>
              <a:rPr lang="fr-FR" dirty="0"/>
              <a:t>(la correspondance terme à terme, </a:t>
            </a:r>
            <a:endParaRPr lang="fr-FR" dirty="0" smtClean="0"/>
          </a:p>
          <a:p>
            <a:pPr marL="114300" indent="0">
              <a:buNone/>
            </a:pPr>
            <a:r>
              <a:rPr lang="fr-FR" dirty="0" smtClean="0"/>
              <a:t> la </a:t>
            </a:r>
            <a:r>
              <a:rPr lang="fr-FR" dirty="0"/>
              <a:t>distribution un à un d’objets), </a:t>
            </a:r>
            <a:endParaRPr lang="fr-FR" dirty="0" smtClean="0"/>
          </a:p>
          <a:p>
            <a:pPr>
              <a:buFont typeface="Wingdings" charset="2"/>
              <a:buChar char="Ø"/>
            </a:pPr>
            <a:r>
              <a:rPr lang="fr-FR" dirty="0" smtClean="0"/>
              <a:t>des </a:t>
            </a:r>
            <a:r>
              <a:rPr lang="fr-FR" dirty="0" err="1" smtClean="0"/>
              <a:t>procédures</a:t>
            </a:r>
            <a:r>
              <a:rPr lang="fr-FR" dirty="0" smtClean="0"/>
              <a:t> </a:t>
            </a:r>
            <a:r>
              <a:rPr lang="fr-FR" dirty="0"/>
              <a:t>de comptage (en recomptant la collection) </a:t>
            </a:r>
          </a:p>
          <a:p>
            <a:pPr>
              <a:buFont typeface="Wingdings" charset="2"/>
              <a:buChar char="Ø"/>
            </a:pPr>
            <a:r>
              <a:rPr lang="fr-FR" dirty="0" smtClean="0"/>
              <a:t> des </a:t>
            </a:r>
            <a:r>
              <a:rPr lang="fr-FR" dirty="0" err="1"/>
              <a:t>procédures</a:t>
            </a:r>
            <a:r>
              <a:rPr lang="fr-FR" dirty="0"/>
              <a:t> </a:t>
            </a:r>
            <a:r>
              <a:rPr lang="fr-FR" dirty="0" err="1"/>
              <a:t>basées</a:t>
            </a:r>
            <a:r>
              <a:rPr lang="fr-FR" dirty="0"/>
              <a:t> sur des « faits </a:t>
            </a:r>
            <a:r>
              <a:rPr lang="fr-FR" dirty="0" err="1"/>
              <a:t>numériques</a:t>
            </a:r>
            <a:r>
              <a:rPr lang="fr-FR" dirty="0"/>
              <a:t> », c’est–à–dire des </a:t>
            </a:r>
            <a:r>
              <a:rPr lang="fr-FR" dirty="0" err="1"/>
              <a:t>résultats</a:t>
            </a:r>
            <a:r>
              <a:rPr lang="fr-FR" dirty="0"/>
              <a:t> </a:t>
            </a:r>
            <a:r>
              <a:rPr lang="fr-FR" dirty="0" err="1"/>
              <a:t>mémorisés</a:t>
            </a:r>
            <a:r>
              <a:rPr lang="fr-FR" dirty="0"/>
              <a:t> comme des doubles (5 et 5, c’est 10) </a:t>
            </a:r>
          </a:p>
          <a:p>
            <a:pPr>
              <a:buFont typeface="Wingdings" charset="2"/>
              <a:buChar char="Ø"/>
            </a:pPr>
            <a:r>
              <a:rPr lang="fr-FR" dirty="0" smtClean="0"/>
              <a:t> des </a:t>
            </a:r>
            <a:r>
              <a:rPr lang="fr-FR" dirty="0" err="1"/>
              <a:t>compléments</a:t>
            </a:r>
            <a:r>
              <a:rPr lang="fr-FR" dirty="0"/>
              <a:t> (7 pour aller à 10, il faut 3</a:t>
            </a:r>
            <a:r>
              <a:rPr lang="fr-FR" dirty="0" smtClean="0"/>
              <a:t>)</a:t>
            </a:r>
            <a:r>
              <a:rPr lang="fr-FR" dirty="0"/>
              <a:t> </a:t>
            </a:r>
            <a:r>
              <a:rPr lang="fr-FR" sz="1600" dirty="0" smtClean="0"/>
              <a:t>Référence l’album à calculer </a:t>
            </a:r>
            <a:r>
              <a:rPr lang="fr-FR" sz="1600" dirty="0" err="1" smtClean="0"/>
              <a:t>Brissiaud</a:t>
            </a:r>
            <a:r>
              <a:rPr lang="fr-FR" sz="1600" dirty="0" smtClean="0"/>
              <a:t>) </a:t>
            </a:r>
            <a:endParaRPr lang="fr-FR" sz="1600" dirty="0"/>
          </a:p>
          <a:p>
            <a:pPr>
              <a:buFont typeface="Wingdings" charset="2"/>
              <a:buChar char="Ø"/>
            </a:pPr>
            <a:endParaRPr lang="fr-FR" dirty="0"/>
          </a:p>
          <a:p>
            <a:endParaRPr lang="fr-FR" dirty="0"/>
          </a:p>
        </p:txBody>
      </p:sp>
    </p:spTree>
    <p:extLst>
      <p:ext uri="{BB962C8B-B14F-4D97-AF65-F5344CB8AC3E}">
        <p14:creationId xmlns:p14="http://schemas.microsoft.com/office/powerpoint/2010/main" val="246634320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05842" y="0"/>
            <a:ext cx="8326958" cy="6858000"/>
          </a:xfrm>
        </p:spPr>
        <p:txBody>
          <a:bodyPr>
            <a:normAutofit fontScale="92500" lnSpcReduction="20000"/>
          </a:bodyPr>
          <a:lstStyle/>
          <a:p>
            <a:pPr marL="0" indent="0">
              <a:buNone/>
            </a:pPr>
            <a:r>
              <a:rPr lang="fr-FR" b="1" dirty="0" err="1">
                <a:solidFill>
                  <a:schemeClr val="accent5">
                    <a:lumMod val="50000"/>
                  </a:schemeClr>
                </a:solidFill>
              </a:rPr>
              <a:t>Différents</a:t>
            </a:r>
            <a:r>
              <a:rPr lang="fr-FR" b="1" dirty="0">
                <a:solidFill>
                  <a:schemeClr val="accent5">
                    <a:lumMod val="50000"/>
                  </a:schemeClr>
                </a:solidFill>
              </a:rPr>
              <a:t> types de </a:t>
            </a:r>
            <a:r>
              <a:rPr lang="fr-FR" b="1" dirty="0" err="1">
                <a:solidFill>
                  <a:schemeClr val="accent5">
                    <a:lumMod val="50000"/>
                  </a:schemeClr>
                </a:solidFill>
              </a:rPr>
              <a:t>tâches</a:t>
            </a:r>
            <a:r>
              <a:rPr lang="fr-FR" b="1" dirty="0">
                <a:solidFill>
                  <a:schemeClr val="accent5">
                    <a:lumMod val="50000"/>
                  </a:schemeClr>
                </a:solidFill>
              </a:rPr>
              <a:t> permettent à l’</a:t>
            </a:r>
            <a:r>
              <a:rPr lang="fr-FR" b="1" dirty="0" err="1">
                <a:solidFill>
                  <a:schemeClr val="accent5">
                    <a:lumMod val="50000"/>
                  </a:schemeClr>
                </a:solidFill>
              </a:rPr>
              <a:t>élève</a:t>
            </a:r>
            <a:r>
              <a:rPr lang="fr-FR" b="1" dirty="0">
                <a:solidFill>
                  <a:schemeClr val="accent5">
                    <a:lumMod val="50000"/>
                  </a:schemeClr>
                </a:solidFill>
              </a:rPr>
              <a:t> de comprendre le pouvoir </a:t>
            </a:r>
            <a:r>
              <a:rPr lang="fr-FR" b="1" dirty="0" smtClean="0">
                <a:solidFill>
                  <a:schemeClr val="accent5">
                    <a:lumMod val="50000"/>
                  </a:schemeClr>
                </a:solidFill>
              </a:rPr>
              <a:t>d’anticipation </a:t>
            </a:r>
            <a:r>
              <a:rPr lang="fr-FR" b="1" dirty="0">
                <a:solidFill>
                  <a:schemeClr val="accent5">
                    <a:lumMod val="50000"/>
                  </a:schemeClr>
                </a:solidFill>
              </a:rPr>
              <a:t>que </a:t>
            </a:r>
            <a:r>
              <a:rPr lang="fr-FR" b="1" dirty="0" err="1">
                <a:solidFill>
                  <a:schemeClr val="accent5">
                    <a:lumMod val="50000"/>
                  </a:schemeClr>
                </a:solidFill>
              </a:rPr>
              <a:t>confère</a:t>
            </a:r>
            <a:r>
              <a:rPr lang="fr-FR" b="1" dirty="0">
                <a:solidFill>
                  <a:schemeClr val="accent5">
                    <a:lumMod val="50000"/>
                  </a:schemeClr>
                </a:solidFill>
              </a:rPr>
              <a:t> le nombre et de </a:t>
            </a:r>
            <a:r>
              <a:rPr lang="fr-FR" b="1" dirty="0" err="1">
                <a:solidFill>
                  <a:schemeClr val="accent5">
                    <a:lumMod val="50000"/>
                  </a:schemeClr>
                </a:solidFill>
              </a:rPr>
              <a:t>développer</a:t>
            </a:r>
            <a:r>
              <a:rPr lang="fr-FR" b="1" dirty="0">
                <a:solidFill>
                  <a:schemeClr val="accent5">
                    <a:lumMod val="50000"/>
                  </a:schemeClr>
                </a:solidFill>
              </a:rPr>
              <a:t> des </a:t>
            </a:r>
            <a:r>
              <a:rPr lang="fr-FR" b="1" dirty="0" err="1">
                <a:solidFill>
                  <a:schemeClr val="accent5">
                    <a:lumMod val="50000"/>
                  </a:schemeClr>
                </a:solidFill>
              </a:rPr>
              <a:t>procédures</a:t>
            </a:r>
            <a:r>
              <a:rPr lang="fr-FR" b="1" dirty="0">
                <a:solidFill>
                  <a:schemeClr val="accent5">
                    <a:lumMod val="50000"/>
                  </a:schemeClr>
                </a:solidFill>
              </a:rPr>
              <a:t> :</a:t>
            </a:r>
            <a:br>
              <a:rPr lang="fr-FR" b="1" dirty="0">
                <a:solidFill>
                  <a:schemeClr val="accent5">
                    <a:lumMod val="50000"/>
                  </a:schemeClr>
                </a:solidFill>
              </a:rPr>
            </a:br>
            <a:endParaRPr lang="fr-FR" b="1" dirty="0" smtClean="0">
              <a:solidFill>
                <a:schemeClr val="accent5">
                  <a:lumMod val="50000"/>
                </a:schemeClr>
              </a:solidFill>
            </a:endParaRPr>
          </a:p>
          <a:p>
            <a:pPr>
              <a:buFont typeface="Wingdings" charset="2"/>
              <a:buChar char="Ø"/>
            </a:pPr>
            <a:r>
              <a:rPr lang="fr-FR" dirty="0" smtClean="0"/>
              <a:t> constitution </a:t>
            </a:r>
            <a:r>
              <a:rPr lang="fr-FR" dirty="0"/>
              <a:t>d’une collection </a:t>
            </a:r>
            <a:r>
              <a:rPr lang="fr-FR" dirty="0" err="1"/>
              <a:t>équipotente</a:t>
            </a:r>
            <a:r>
              <a:rPr lang="fr-FR" dirty="0"/>
              <a:t> à une collection </a:t>
            </a:r>
            <a:r>
              <a:rPr lang="fr-FR" dirty="0" err="1"/>
              <a:t>donnée</a:t>
            </a:r>
            <a:r>
              <a:rPr lang="fr-FR" dirty="0"/>
              <a:t> ;</a:t>
            </a:r>
            <a:br>
              <a:rPr lang="fr-FR" dirty="0"/>
            </a:br>
            <a:endParaRPr lang="fr-FR" dirty="0" smtClean="0"/>
          </a:p>
          <a:p>
            <a:pPr>
              <a:buFont typeface="Wingdings" charset="2"/>
              <a:buChar char="Ø"/>
            </a:pPr>
            <a:r>
              <a:rPr lang="fr-FR" dirty="0" smtClean="0"/>
              <a:t> comparaison </a:t>
            </a:r>
            <a:r>
              <a:rPr lang="fr-FR" dirty="0"/>
              <a:t>de deux </a:t>
            </a:r>
            <a:r>
              <a:rPr lang="fr-FR" dirty="0" err="1"/>
              <a:t>quantités</a:t>
            </a:r>
            <a:r>
              <a:rPr lang="fr-FR" dirty="0"/>
              <a:t> </a:t>
            </a:r>
            <a:r>
              <a:rPr lang="fr-FR" dirty="0" err="1"/>
              <a:t>présentes</a:t>
            </a:r>
            <a:r>
              <a:rPr lang="fr-FR" dirty="0"/>
              <a:t> (proches ou </a:t>
            </a:r>
            <a:r>
              <a:rPr lang="fr-FR" dirty="0" err="1"/>
              <a:t>éloignées</a:t>
            </a:r>
            <a:r>
              <a:rPr lang="fr-FR" dirty="0"/>
              <a:t> l’une de l’autre) ou absentes</a:t>
            </a:r>
            <a:r>
              <a:rPr lang="fr-FR" dirty="0" smtClean="0"/>
              <a:t>.</a:t>
            </a:r>
          </a:p>
          <a:p>
            <a:pPr marL="0" indent="0">
              <a:buNone/>
            </a:pPr>
            <a:r>
              <a:rPr lang="fr-FR" dirty="0" smtClean="0"/>
              <a:t> </a:t>
            </a:r>
            <a:endParaRPr lang="fr-FR" dirty="0"/>
          </a:p>
          <a:p>
            <a:pPr marL="0" indent="0">
              <a:buNone/>
            </a:pPr>
            <a:r>
              <a:rPr lang="fr-FR" b="1" dirty="0">
                <a:solidFill>
                  <a:srgbClr val="6D5225"/>
                </a:solidFill>
              </a:rPr>
              <a:t>Des situations qui </a:t>
            </a:r>
            <a:r>
              <a:rPr lang="fr-FR" b="1" dirty="0" err="1">
                <a:solidFill>
                  <a:srgbClr val="6D5225"/>
                </a:solidFill>
              </a:rPr>
              <a:t>relèvent</a:t>
            </a:r>
            <a:r>
              <a:rPr lang="fr-FR" b="1" dirty="0">
                <a:solidFill>
                  <a:srgbClr val="6D5225"/>
                </a:solidFill>
              </a:rPr>
              <a:t> du champ additif (addition / soustraction) </a:t>
            </a:r>
            <a:r>
              <a:rPr lang="fr-FR" b="1" dirty="0" smtClean="0">
                <a:solidFill>
                  <a:srgbClr val="6D5225"/>
                </a:solidFill>
              </a:rPr>
              <a:t>:</a:t>
            </a:r>
          </a:p>
          <a:p>
            <a:pPr marL="0" indent="0">
              <a:buNone/>
            </a:pPr>
            <a:endParaRPr lang="fr-FR" b="1" dirty="0" smtClean="0"/>
          </a:p>
          <a:p>
            <a:pPr>
              <a:buFont typeface="Wingdings" charset="2"/>
              <a:buChar char="Ø"/>
            </a:pPr>
            <a:r>
              <a:rPr lang="fr-FR" dirty="0" smtClean="0"/>
              <a:t> </a:t>
            </a:r>
            <a:r>
              <a:rPr lang="fr-FR" dirty="0"/>
              <a:t>comparaison de 2 sous–collections à la collection totale </a:t>
            </a:r>
            <a:r>
              <a:rPr lang="fr-FR" dirty="0" smtClean="0"/>
              <a:t>;</a:t>
            </a:r>
          </a:p>
          <a:p>
            <a:pPr>
              <a:buFont typeface="Wingdings" charset="2"/>
              <a:buChar char="Ø"/>
            </a:pPr>
            <a:r>
              <a:rPr lang="fr-FR" dirty="0" err="1" smtClean="0"/>
              <a:t>déplacement</a:t>
            </a:r>
            <a:r>
              <a:rPr lang="fr-FR" dirty="0" smtClean="0"/>
              <a:t> </a:t>
            </a:r>
            <a:r>
              <a:rPr lang="fr-FR" dirty="0"/>
              <a:t>sur la droite </a:t>
            </a:r>
            <a:r>
              <a:rPr lang="fr-FR" dirty="0" err="1"/>
              <a:t>numérique</a:t>
            </a:r>
            <a:r>
              <a:rPr lang="fr-FR" dirty="0"/>
              <a:t> en avant et en </a:t>
            </a:r>
            <a:r>
              <a:rPr lang="fr-FR" dirty="0" err="1"/>
              <a:t>arrière</a:t>
            </a:r>
            <a:r>
              <a:rPr lang="fr-FR" dirty="0" smtClean="0"/>
              <a:t>,</a:t>
            </a:r>
          </a:p>
          <a:p>
            <a:pPr>
              <a:buFont typeface="Wingdings" charset="2"/>
              <a:buChar char="Ø"/>
            </a:pPr>
            <a:r>
              <a:rPr lang="fr-FR" dirty="0" smtClean="0"/>
              <a:t> </a:t>
            </a:r>
            <a:r>
              <a:rPr lang="fr-FR" dirty="0"/>
              <a:t>recherche de la case d’</a:t>
            </a:r>
            <a:r>
              <a:rPr lang="fr-FR" dirty="0" err="1"/>
              <a:t>arrivée</a:t>
            </a:r>
            <a:r>
              <a:rPr lang="fr-FR" dirty="0"/>
              <a:t> ou de </a:t>
            </a:r>
            <a:r>
              <a:rPr lang="fr-FR" dirty="0" err="1"/>
              <a:t>départ</a:t>
            </a:r>
            <a:r>
              <a:rPr lang="fr-FR" dirty="0"/>
              <a:t>/</a:t>
            </a:r>
            <a:r>
              <a:rPr lang="fr-FR" dirty="0" err="1"/>
              <a:t>évolutions</a:t>
            </a:r>
            <a:r>
              <a:rPr lang="fr-FR" dirty="0"/>
              <a:t> d’une collection par gain ou perte, </a:t>
            </a:r>
            <a:endParaRPr lang="fr-FR" dirty="0" smtClean="0"/>
          </a:p>
          <a:p>
            <a:pPr>
              <a:buFont typeface="Wingdings" charset="2"/>
              <a:buChar char="Ø"/>
            </a:pPr>
            <a:r>
              <a:rPr lang="fr-FR" dirty="0" smtClean="0"/>
              <a:t>recherche </a:t>
            </a:r>
            <a:r>
              <a:rPr lang="fr-FR" dirty="0"/>
              <a:t>de </a:t>
            </a:r>
            <a:r>
              <a:rPr lang="fr-FR" dirty="0" err="1"/>
              <a:t>compléments</a:t>
            </a:r>
            <a:r>
              <a:rPr lang="fr-FR" dirty="0"/>
              <a:t> ;</a:t>
            </a:r>
            <a:br>
              <a:rPr lang="fr-FR" dirty="0"/>
            </a:br>
            <a:endParaRPr lang="fr-FR" dirty="0"/>
          </a:p>
          <a:p>
            <a:pPr marL="0" indent="0">
              <a:buNone/>
            </a:pPr>
            <a:r>
              <a:rPr lang="fr-FR" b="1" dirty="0" smtClean="0">
                <a:solidFill>
                  <a:srgbClr val="6D5225"/>
                </a:solidFill>
              </a:rPr>
              <a:t>Des </a:t>
            </a:r>
            <a:r>
              <a:rPr lang="fr-FR" b="1" dirty="0">
                <a:solidFill>
                  <a:srgbClr val="6D5225"/>
                </a:solidFill>
              </a:rPr>
              <a:t>situations relevant du champ multiplicatif (multiplication / division) :</a:t>
            </a:r>
            <a:br>
              <a:rPr lang="fr-FR" b="1" dirty="0">
                <a:solidFill>
                  <a:srgbClr val="6D5225"/>
                </a:solidFill>
              </a:rPr>
            </a:br>
            <a:endParaRPr lang="fr-FR" b="1" dirty="0" smtClean="0">
              <a:solidFill>
                <a:srgbClr val="6D5225"/>
              </a:solidFill>
            </a:endParaRPr>
          </a:p>
          <a:p>
            <a:pPr>
              <a:buFont typeface="Wingdings" charset="2"/>
              <a:buChar char="Ø"/>
            </a:pPr>
            <a:r>
              <a:rPr lang="fr-FR" dirty="0" smtClean="0"/>
              <a:t>recherche </a:t>
            </a:r>
            <a:r>
              <a:rPr lang="fr-FR" dirty="0"/>
              <a:t>du cardinal d’une collection double ou moitié d’une collection de </a:t>
            </a:r>
            <a:r>
              <a:rPr lang="fr-FR" dirty="0" err="1"/>
              <a:t>référence</a:t>
            </a:r>
            <a:r>
              <a:rPr lang="fr-FR" dirty="0"/>
              <a:t> </a:t>
            </a:r>
            <a:r>
              <a:rPr lang="fr-FR" dirty="0" smtClean="0"/>
              <a:t>;</a:t>
            </a:r>
            <a:endParaRPr lang="fr-FR" dirty="0"/>
          </a:p>
          <a:p>
            <a:pPr>
              <a:buFont typeface="Wingdings" charset="2"/>
              <a:buChar char="Ø"/>
            </a:pPr>
            <a:r>
              <a:rPr lang="fr-FR" dirty="0" smtClean="0"/>
              <a:t> </a:t>
            </a:r>
            <a:r>
              <a:rPr lang="fr-FR" dirty="0"/>
              <a:t>partage de collections de </a:t>
            </a:r>
            <a:r>
              <a:rPr lang="fr-FR" dirty="0" err="1"/>
              <a:t>façon</a:t>
            </a:r>
            <a:r>
              <a:rPr lang="fr-FR" dirty="0"/>
              <a:t> </a:t>
            </a:r>
            <a:r>
              <a:rPr lang="fr-FR" dirty="0" err="1"/>
              <a:t>équitable</a:t>
            </a:r>
            <a:r>
              <a:rPr lang="fr-FR" dirty="0"/>
              <a:t> ou non, recherche de la valeur des parts, du nombre de parts...</a:t>
            </a:r>
            <a:br>
              <a:rPr lang="fr-FR" dirty="0"/>
            </a:br>
            <a:endParaRPr lang="fr-FR" dirty="0"/>
          </a:p>
          <a:p>
            <a:endParaRPr lang="fr-FR" dirty="0"/>
          </a:p>
        </p:txBody>
      </p:sp>
    </p:spTree>
    <p:extLst>
      <p:ext uri="{BB962C8B-B14F-4D97-AF65-F5344CB8AC3E}">
        <p14:creationId xmlns:p14="http://schemas.microsoft.com/office/powerpoint/2010/main" val="261031784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37067" y="203200"/>
            <a:ext cx="8144933" cy="6502400"/>
          </a:xfrm>
        </p:spPr>
        <p:txBody>
          <a:bodyPr>
            <a:normAutofit/>
          </a:bodyPr>
          <a:lstStyle/>
          <a:p>
            <a:pPr marL="0" indent="0" algn="ctr">
              <a:buNone/>
            </a:pPr>
            <a:r>
              <a:rPr lang="fr-FR" sz="3500" b="1" dirty="0" smtClean="0"/>
              <a:t>Pour construire un </a:t>
            </a:r>
            <a:r>
              <a:rPr lang="fr-FR" sz="3500" b="1" dirty="0"/>
              <a:t>concept mathématique, </a:t>
            </a:r>
            <a:endParaRPr lang="fr-FR" sz="3500" b="1" dirty="0" smtClean="0"/>
          </a:p>
          <a:p>
            <a:pPr marL="0" indent="0" algn="ctr">
              <a:buNone/>
            </a:pPr>
            <a:r>
              <a:rPr lang="fr-FR" sz="3500" b="1" dirty="0" smtClean="0"/>
              <a:t>deux </a:t>
            </a:r>
            <a:r>
              <a:rPr lang="fr-FR" sz="3500" b="1" dirty="0"/>
              <a:t>phases sont indispensables</a:t>
            </a:r>
            <a:endParaRPr lang="fr-FR" sz="3500" dirty="0"/>
          </a:p>
          <a:p>
            <a:pPr lvl="0"/>
            <a:r>
              <a:rPr lang="fr-FR" sz="2800" b="1" u="sng" dirty="0"/>
              <a:t>une phase </a:t>
            </a:r>
            <a:r>
              <a:rPr lang="fr-FR" sz="2800" b="1" u="sng" dirty="0" smtClean="0"/>
              <a:t>d’action</a:t>
            </a:r>
            <a:r>
              <a:rPr lang="fr-FR" sz="2800" dirty="0"/>
              <a:t> </a:t>
            </a:r>
            <a:r>
              <a:rPr lang="fr-FR" sz="2800" dirty="0" smtClean="0"/>
              <a:t>par la manipulation </a:t>
            </a:r>
            <a:r>
              <a:rPr lang="fr-FR" sz="2800" dirty="0"/>
              <a:t>qui permet de donner du sens à l’apprentissage, d’ébaucher une première tentative de réponse, d’observer les conséquences de </a:t>
            </a:r>
            <a:r>
              <a:rPr lang="fr-FR" sz="2800" dirty="0" smtClean="0"/>
              <a:t>l’action</a:t>
            </a:r>
          </a:p>
          <a:p>
            <a:pPr marL="0" lvl="0" indent="0">
              <a:buNone/>
            </a:pPr>
            <a:r>
              <a:rPr lang="fr-FR" sz="2800" dirty="0"/>
              <a:t> </a:t>
            </a:r>
            <a:r>
              <a:rPr lang="fr-FR" sz="2800" dirty="0" smtClean="0"/>
              <a:t>    </a:t>
            </a:r>
            <a:endParaRPr lang="fr-FR" sz="2800" dirty="0"/>
          </a:p>
          <a:p>
            <a:r>
              <a:rPr lang="fr-FR" sz="2800" b="1" u="sng" dirty="0"/>
              <a:t>une phase de représentation </a:t>
            </a:r>
            <a:r>
              <a:rPr lang="fr-FR" sz="2800" b="1" u="sng" dirty="0" smtClean="0"/>
              <a:t>mentale : </a:t>
            </a:r>
            <a:r>
              <a:rPr lang="fr-FR" sz="2800" dirty="0"/>
              <a:t>c'est le </a:t>
            </a:r>
            <a:r>
              <a:rPr lang="fr-FR" sz="2800" dirty="0" smtClean="0"/>
              <a:t>moment de la construction des concepts par des </a:t>
            </a:r>
            <a:r>
              <a:rPr lang="fr-FR" sz="2800" dirty="0"/>
              <a:t>mises en relation d'informations apportées par des perceptions diverses</a:t>
            </a:r>
            <a:r>
              <a:rPr lang="fr-FR" sz="2800" dirty="0" smtClean="0"/>
              <a:t>, des comparaisons et aussi  </a:t>
            </a:r>
            <a:r>
              <a:rPr lang="fr-FR" sz="2800" dirty="0"/>
              <a:t>au travers du geste mental d'évocation (rappel mental de perceptions qui ne sont pas présentes).</a:t>
            </a:r>
          </a:p>
          <a:p>
            <a:pPr lvl="0"/>
            <a:endParaRPr lang="fr-FR" dirty="0"/>
          </a:p>
        </p:txBody>
      </p:sp>
    </p:spTree>
    <p:extLst>
      <p:ext uri="{BB962C8B-B14F-4D97-AF65-F5344CB8AC3E}">
        <p14:creationId xmlns:p14="http://schemas.microsoft.com/office/powerpoint/2010/main" val="375679958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8533" y="274638"/>
            <a:ext cx="8331200" cy="690562"/>
          </a:xfrm>
        </p:spPr>
        <p:txBody>
          <a:bodyPr>
            <a:normAutofit fontScale="90000"/>
          </a:bodyPr>
          <a:lstStyle/>
          <a:p>
            <a:pPr algn="l"/>
            <a:r>
              <a:rPr lang="fr-FR" dirty="0" smtClean="0"/>
              <a:t/>
            </a:r>
            <a:br>
              <a:rPr lang="fr-FR" dirty="0" smtClean="0"/>
            </a:br>
            <a:r>
              <a:rPr lang="fr-FR" b="1" dirty="0" smtClean="0"/>
              <a:t>Bénéfices de la manipulation pour l’élève</a:t>
            </a:r>
            <a:endParaRPr lang="fr-FR" b="1" dirty="0"/>
          </a:p>
        </p:txBody>
      </p:sp>
      <p:sp>
        <p:nvSpPr>
          <p:cNvPr id="3" name="Espace réservé du contenu 2"/>
          <p:cNvSpPr>
            <a:spLocks noGrp="1"/>
          </p:cNvSpPr>
          <p:nvPr>
            <p:ph idx="1"/>
          </p:nvPr>
        </p:nvSpPr>
        <p:spPr>
          <a:xfrm>
            <a:off x="118534" y="1417638"/>
            <a:ext cx="8331200" cy="5287962"/>
          </a:xfrm>
        </p:spPr>
        <p:txBody>
          <a:bodyPr>
            <a:normAutofit/>
          </a:bodyPr>
          <a:lstStyle/>
          <a:p>
            <a:pPr marL="0" lvl="0" indent="0">
              <a:buNone/>
            </a:pPr>
            <a:endParaRPr lang="fr-FR" dirty="0" smtClean="0"/>
          </a:p>
          <a:p>
            <a:pPr lvl="0"/>
            <a:r>
              <a:rPr lang="fr-FR" dirty="0" smtClean="0"/>
              <a:t>Elle favorise l’ </a:t>
            </a:r>
            <a:r>
              <a:rPr lang="fr-FR" dirty="0"/>
              <a:t>apprentissage multi-</a:t>
            </a:r>
            <a:r>
              <a:rPr lang="fr-FR" dirty="0" smtClean="0"/>
              <a:t>sensoriel</a:t>
            </a:r>
          </a:p>
          <a:p>
            <a:pPr lvl="0"/>
            <a:endParaRPr lang="fr-FR" dirty="0" smtClean="0"/>
          </a:p>
          <a:p>
            <a:r>
              <a:rPr lang="fr-FR" dirty="0" smtClean="0"/>
              <a:t> Elle </a:t>
            </a:r>
            <a:r>
              <a:rPr lang="fr-FR" dirty="0"/>
              <a:t>canalise l'attention et centre cette attention sur ce qui constitue l'essentiel de l'apprentissage, à savoir l'élaboration des </a:t>
            </a:r>
            <a:r>
              <a:rPr lang="fr-FR" dirty="0" smtClean="0"/>
              <a:t>concepts</a:t>
            </a:r>
          </a:p>
          <a:p>
            <a:pPr marL="0" indent="0">
              <a:buNone/>
            </a:pPr>
            <a:endParaRPr lang="fr-FR" dirty="0"/>
          </a:p>
          <a:p>
            <a:pPr lvl="0"/>
            <a:r>
              <a:rPr lang="fr-FR" dirty="0"/>
              <a:t>E</a:t>
            </a:r>
            <a:r>
              <a:rPr lang="fr-FR" dirty="0" smtClean="0"/>
              <a:t>lle </a:t>
            </a:r>
            <a:r>
              <a:rPr lang="fr-FR" dirty="0"/>
              <a:t>le libère de la plupart des tâches annexes, en particulier celles </a:t>
            </a:r>
            <a:r>
              <a:rPr lang="fr-FR" dirty="0" smtClean="0"/>
              <a:t>liées </a:t>
            </a:r>
            <a:r>
              <a:rPr lang="fr-FR" dirty="0"/>
              <a:t>à la lourdeur de l'acte </a:t>
            </a:r>
            <a:r>
              <a:rPr lang="fr-FR" dirty="0" smtClean="0"/>
              <a:t>graphique</a:t>
            </a:r>
          </a:p>
          <a:p>
            <a:pPr marL="0" lvl="0" indent="0">
              <a:buNone/>
            </a:pPr>
            <a:endParaRPr lang="fr-FR" dirty="0"/>
          </a:p>
          <a:p>
            <a:pPr lvl="0"/>
            <a:r>
              <a:rPr lang="fr-FR" dirty="0"/>
              <a:t>D</a:t>
            </a:r>
            <a:r>
              <a:rPr lang="fr-FR" dirty="0" smtClean="0"/>
              <a:t>u </a:t>
            </a:r>
            <a:r>
              <a:rPr lang="fr-FR" dirty="0"/>
              <a:t>fait de la rapidité des actions, elle offre la possibilité d’expériences nombreuses, diverses, à partir desquelles des liens établis par l’élève </a:t>
            </a:r>
            <a:r>
              <a:rPr lang="fr-FR" dirty="0" smtClean="0"/>
              <a:t> vont </a:t>
            </a:r>
            <a:r>
              <a:rPr lang="fr-FR" dirty="0"/>
              <a:t>l’amener progressivement à mettre en évidence des propriétés communes, </a:t>
            </a:r>
            <a:r>
              <a:rPr lang="fr-FR" dirty="0" smtClean="0"/>
              <a:t>à l’engager </a:t>
            </a:r>
            <a:r>
              <a:rPr lang="fr-FR" dirty="0"/>
              <a:t>vers l’abstraction.</a:t>
            </a:r>
          </a:p>
          <a:p>
            <a:pPr marL="0" indent="0">
              <a:buNone/>
            </a:pPr>
            <a:endParaRPr lang="fr-FR" dirty="0"/>
          </a:p>
        </p:txBody>
      </p:sp>
    </p:spTree>
    <p:extLst>
      <p:ext uri="{BB962C8B-B14F-4D97-AF65-F5344CB8AC3E}">
        <p14:creationId xmlns:p14="http://schemas.microsoft.com/office/powerpoint/2010/main" val="283684029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690562"/>
          </a:xfrm>
        </p:spPr>
        <p:txBody>
          <a:bodyPr>
            <a:normAutofit fontScale="90000"/>
          </a:bodyPr>
          <a:lstStyle/>
          <a:p>
            <a:r>
              <a:rPr lang="fr-FR" dirty="0" smtClean="0"/>
              <a:t> </a:t>
            </a:r>
            <a:r>
              <a:rPr lang="fr-FR" b="1" dirty="0" smtClean="0"/>
              <a:t>Bénéfices pour l’enseignant </a:t>
            </a:r>
            <a:endParaRPr lang="fr-FR" b="1" dirty="0"/>
          </a:p>
        </p:txBody>
      </p:sp>
      <p:sp>
        <p:nvSpPr>
          <p:cNvPr id="3" name="Espace réservé du contenu 2"/>
          <p:cNvSpPr>
            <a:spLocks noGrp="1"/>
          </p:cNvSpPr>
          <p:nvPr>
            <p:ph idx="1"/>
          </p:nvPr>
        </p:nvSpPr>
        <p:spPr>
          <a:xfrm>
            <a:off x="186267" y="965200"/>
            <a:ext cx="8246533" cy="5689600"/>
          </a:xfrm>
        </p:spPr>
        <p:txBody>
          <a:bodyPr>
            <a:normAutofit fontScale="47500" lnSpcReduction="20000"/>
          </a:bodyPr>
          <a:lstStyle/>
          <a:p>
            <a:pPr lvl="0"/>
            <a:r>
              <a:rPr lang="fr-FR" sz="4600" dirty="0" smtClean="0"/>
              <a:t>un </a:t>
            </a:r>
            <a:r>
              <a:rPr lang="fr-FR" sz="4600" dirty="0"/>
              <a:t>outil de mise au travail effective de </a:t>
            </a:r>
            <a:r>
              <a:rPr lang="fr-FR" sz="4600" dirty="0" smtClean="0"/>
              <a:t>l’élève, son engagement réel</a:t>
            </a:r>
          </a:p>
          <a:p>
            <a:pPr marL="0" lvl="0" indent="0">
              <a:buNone/>
            </a:pPr>
            <a:endParaRPr lang="fr-FR" sz="4600" dirty="0"/>
          </a:p>
          <a:p>
            <a:pPr lvl="0"/>
            <a:r>
              <a:rPr lang="fr-FR" sz="4600" dirty="0"/>
              <a:t>un support fiable pour reconstituer le raisonnement suivi par l’élève en observant le déroulement de la </a:t>
            </a:r>
            <a:r>
              <a:rPr lang="fr-FR" sz="4600" dirty="0" smtClean="0"/>
              <a:t>manipulation</a:t>
            </a:r>
          </a:p>
          <a:p>
            <a:pPr lvl="0"/>
            <a:endParaRPr lang="fr-FR" sz="4600" dirty="0"/>
          </a:p>
          <a:p>
            <a:pPr lvl="0"/>
            <a:r>
              <a:rPr lang="fr-FR" sz="4600" dirty="0"/>
              <a:t>un outil d'aide à l'élaboration des représentations mentales (plusieurs modes d'évocation dont l'évocation gestuelle</a:t>
            </a:r>
            <a:r>
              <a:rPr lang="fr-FR" sz="4600" dirty="0" smtClean="0"/>
              <a:t>)</a:t>
            </a:r>
          </a:p>
          <a:p>
            <a:pPr marL="0" lvl="0" indent="0">
              <a:buNone/>
            </a:pPr>
            <a:endParaRPr lang="fr-FR" sz="4600" dirty="0"/>
          </a:p>
          <a:p>
            <a:pPr lvl="0"/>
            <a:r>
              <a:rPr lang="fr-FR" sz="4600" dirty="0"/>
              <a:t>un dispositif fournissant une évaluation sûre et généralement aisée.</a:t>
            </a:r>
          </a:p>
          <a:p>
            <a:pPr marL="0" indent="0">
              <a:buNone/>
            </a:pPr>
            <a:endParaRPr lang="fr-FR" sz="4600" dirty="0"/>
          </a:p>
          <a:p>
            <a:r>
              <a:rPr lang="fr-FR" sz="4600" dirty="0"/>
              <a:t>De plus, elle facilite la gestion de l’hétérogénéité de la </a:t>
            </a:r>
            <a:r>
              <a:rPr lang="fr-FR" sz="4600" dirty="0" smtClean="0"/>
              <a:t>classe</a:t>
            </a:r>
          </a:p>
          <a:p>
            <a:endParaRPr lang="fr-FR" sz="4600" dirty="0"/>
          </a:p>
          <a:p>
            <a:r>
              <a:rPr lang="fr-FR" sz="4600" dirty="0"/>
              <a:t>Pour des élèves peu à l’aise avec le langage (en particulier dans le cas d’enfants non ou peu francophones), l’utilisation de supports de manipulation offre, dans bien des cas, des situations qui peuvent prendre sens malgré l’obstacle du langage. </a:t>
            </a:r>
          </a:p>
          <a:p>
            <a:endParaRPr lang="fr-FR" dirty="0"/>
          </a:p>
        </p:txBody>
      </p:sp>
    </p:spTree>
    <p:extLst>
      <p:ext uri="{BB962C8B-B14F-4D97-AF65-F5344CB8AC3E}">
        <p14:creationId xmlns:p14="http://schemas.microsoft.com/office/powerpoint/2010/main" val="321580902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t>La manipulation ne suffit pas </a:t>
            </a:r>
            <a:endParaRPr lang="fr-FR" b="1" dirty="0"/>
          </a:p>
        </p:txBody>
      </p:sp>
      <p:sp>
        <p:nvSpPr>
          <p:cNvPr id="3" name="Espace réservé du contenu 2"/>
          <p:cNvSpPr>
            <a:spLocks noGrp="1"/>
          </p:cNvSpPr>
          <p:nvPr>
            <p:ph idx="1"/>
          </p:nvPr>
        </p:nvSpPr>
        <p:spPr>
          <a:xfrm>
            <a:off x="0" y="1236133"/>
            <a:ext cx="8077200" cy="5164667"/>
          </a:xfrm>
        </p:spPr>
        <p:txBody>
          <a:bodyPr>
            <a:normAutofit/>
          </a:bodyPr>
          <a:lstStyle/>
          <a:p>
            <a:r>
              <a:rPr lang="fr-FR" sz="3200" dirty="0" smtClean="0"/>
              <a:t>L’apprentissage nécessite </a:t>
            </a:r>
            <a:r>
              <a:rPr lang="fr-FR" sz="3200" dirty="0"/>
              <a:t>une médiation de l'enseignant. </a:t>
            </a:r>
            <a:endParaRPr lang="fr-FR" sz="3200" dirty="0" smtClean="0"/>
          </a:p>
          <a:p>
            <a:pPr marL="0" indent="0">
              <a:buNone/>
            </a:pPr>
            <a:endParaRPr lang="fr-FR" sz="3200" dirty="0" smtClean="0"/>
          </a:p>
          <a:p>
            <a:r>
              <a:rPr lang="fr-FR" sz="3200" dirty="0" smtClean="0"/>
              <a:t>C’est </a:t>
            </a:r>
            <a:r>
              <a:rPr lang="fr-FR" sz="3200" dirty="0"/>
              <a:t>grâce à la manière dont le maître exploite les supports de manipulation que l’élève va pouvoir assimiler la connaissance correspondante.</a:t>
            </a:r>
          </a:p>
          <a:p>
            <a:endParaRPr lang="fr-FR" dirty="0"/>
          </a:p>
        </p:txBody>
      </p:sp>
    </p:spTree>
    <p:extLst>
      <p:ext uri="{BB962C8B-B14F-4D97-AF65-F5344CB8AC3E}">
        <p14:creationId xmlns:p14="http://schemas.microsoft.com/office/powerpoint/2010/main" val="119095438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3999" y="2032000"/>
            <a:ext cx="8551333" cy="2336800"/>
          </a:xfrm>
        </p:spPr>
        <p:txBody>
          <a:bodyPr>
            <a:normAutofit fontScale="90000"/>
          </a:bodyPr>
          <a:lstStyle/>
          <a:p>
            <a:r>
              <a:rPr lang="fr-FR" b="1" dirty="0"/>
              <a:t>Pourquoi est-il si important de travailler avec de vrais objets et </a:t>
            </a:r>
            <a:r>
              <a:rPr lang="fr-FR" b="1" dirty="0" smtClean="0"/>
              <a:t/>
            </a:r>
            <a:br>
              <a:rPr lang="fr-FR" b="1" dirty="0" smtClean="0"/>
            </a:br>
            <a:r>
              <a:rPr lang="fr-FR" b="1" dirty="0" smtClean="0"/>
              <a:t>non </a:t>
            </a:r>
            <a:r>
              <a:rPr lang="fr-FR" b="1" dirty="0"/>
              <a:t>avec des représentations planes? </a:t>
            </a:r>
            <a:r>
              <a:rPr lang="fr-FR" b="1" dirty="0" smtClean="0"/>
              <a:t/>
            </a:r>
            <a:br>
              <a:rPr lang="fr-FR" b="1" dirty="0" smtClean="0"/>
            </a:br>
            <a:r>
              <a:rPr lang="fr-FR" b="1" dirty="0" smtClean="0"/>
              <a:t/>
            </a:r>
            <a:br>
              <a:rPr lang="fr-FR" b="1" dirty="0" smtClean="0"/>
            </a:br>
            <a:r>
              <a:rPr lang="fr-FR" b="1" dirty="0"/>
              <a:t/>
            </a:r>
            <a:br>
              <a:rPr lang="fr-FR" b="1" dirty="0"/>
            </a:br>
            <a:r>
              <a:rPr lang="fr-FR" b="1" dirty="0" smtClean="0"/>
              <a:t/>
            </a:r>
            <a:br>
              <a:rPr lang="fr-FR" b="1" dirty="0" smtClean="0"/>
            </a:br>
            <a:r>
              <a:rPr lang="fr-FR" sz="2700" i="1" dirty="0" smtClean="0"/>
              <a:t>Catherine </a:t>
            </a:r>
            <a:r>
              <a:rPr lang="fr-FR" sz="2700" i="1" dirty="0"/>
              <a:t>BERDONNEAU</a:t>
            </a:r>
          </a:p>
        </p:txBody>
      </p:sp>
      <p:sp>
        <p:nvSpPr>
          <p:cNvPr id="3" name="Espace réservé du contenu 2"/>
          <p:cNvSpPr>
            <a:spLocks noGrp="1"/>
          </p:cNvSpPr>
          <p:nvPr>
            <p:ph idx="1"/>
          </p:nvPr>
        </p:nvSpPr>
        <p:spPr>
          <a:xfrm>
            <a:off x="253999" y="71437"/>
            <a:ext cx="7958668" cy="6430963"/>
          </a:xfrm>
        </p:spPr>
        <p:txBody>
          <a:bodyPr/>
          <a:lstStyle/>
          <a:p>
            <a:pPr marL="0" indent="0">
              <a:buNone/>
            </a:pPr>
            <a:r>
              <a:rPr lang="fr-FR" dirty="0" smtClean="0"/>
              <a:t>              </a:t>
            </a:r>
            <a:endParaRPr lang="fr-FR" dirty="0"/>
          </a:p>
          <a:p>
            <a:pPr marL="114300" indent="0">
              <a:buNone/>
            </a:pPr>
            <a:endParaRPr lang="fr-FR" dirty="0"/>
          </a:p>
        </p:txBody>
      </p:sp>
    </p:spTree>
    <p:extLst>
      <p:ext uri="{BB962C8B-B14F-4D97-AF65-F5344CB8AC3E}">
        <p14:creationId xmlns:p14="http://schemas.microsoft.com/office/powerpoint/2010/main" val="338721688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8534" y="1964267"/>
            <a:ext cx="8297334" cy="2777066"/>
          </a:xfrm>
        </p:spPr>
        <p:txBody>
          <a:bodyPr>
            <a:normAutofit/>
          </a:bodyPr>
          <a:lstStyle/>
          <a:p>
            <a:r>
              <a:rPr lang="fr-FR" b="1" dirty="0"/>
              <a:t>L</a:t>
            </a:r>
            <a:r>
              <a:rPr lang="fr-FR" b="1" dirty="0" smtClean="0"/>
              <a:t>es inconvénients </a:t>
            </a:r>
            <a:br>
              <a:rPr lang="fr-FR" b="1" dirty="0" smtClean="0"/>
            </a:br>
            <a:r>
              <a:rPr lang="fr-FR" b="1" dirty="0" smtClean="0"/>
              <a:t>du support papier/crayon </a:t>
            </a:r>
            <a:br>
              <a:rPr lang="fr-FR" b="1" dirty="0" smtClean="0"/>
            </a:br>
            <a:endParaRPr lang="fr-FR" b="1" dirty="0"/>
          </a:p>
        </p:txBody>
      </p:sp>
    </p:spTree>
    <p:extLst>
      <p:ext uri="{BB962C8B-B14F-4D97-AF65-F5344CB8AC3E}">
        <p14:creationId xmlns:p14="http://schemas.microsoft.com/office/powerpoint/2010/main" val="395378306"/>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86267" y="274638"/>
            <a:ext cx="8822266" cy="1143000"/>
          </a:xfrm>
        </p:spPr>
        <p:txBody>
          <a:bodyPr>
            <a:normAutofit fontScale="90000"/>
          </a:bodyPr>
          <a:lstStyle/>
          <a:p>
            <a:pPr lvl="0" algn="l"/>
            <a:r>
              <a:rPr lang="fr-FR" b="1" dirty="0" smtClean="0"/>
              <a:t/>
            </a:r>
            <a:br>
              <a:rPr lang="fr-FR" b="1" dirty="0" smtClean="0"/>
            </a:br>
            <a:r>
              <a:rPr lang="fr-FR" sz="3600" b="1" dirty="0" smtClean="0"/>
              <a:t>Le </a:t>
            </a:r>
            <a:r>
              <a:rPr lang="fr-FR" sz="3600" b="1" dirty="0"/>
              <a:t>geste </a:t>
            </a:r>
            <a:r>
              <a:rPr lang="fr-FR" sz="3600" b="1" dirty="0" err="1"/>
              <a:t>grapho</a:t>
            </a:r>
            <a:r>
              <a:rPr lang="fr-FR" sz="3600" b="1" dirty="0"/>
              <a:t>-moteur est en cours d'acquisition</a:t>
            </a:r>
            <a:r>
              <a:rPr lang="fr-FR" sz="3600" dirty="0">
                <a:latin typeface="Wingdings"/>
              </a:rPr>
              <a:t/>
            </a:r>
            <a:br>
              <a:rPr lang="fr-FR" sz="3600" dirty="0">
                <a:latin typeface="Wingdings"/>
              </a:rPr>
            </a:br>
            <a:endParaRPr lang="fr-FR" sz="3600" dirty="0"/>
          </a:p>
        </p:txBody>
      </p:sp>
      <p:sp>
        <p:nvSpPr>
          <p:cNvPr id="3" name="Espace réservé du contenu 2"/>
          <p:cNvSpPr>
            <a:spLocks noGrp="1"/>
          </p:cNvSpPr>
          <p:nvPr>
            <p:ph idx="1"/>
          </p:nvPr>
        </p:nvSpPr>
        <p:spPr>
          <a:xfrm>
            <a:off x="186268" y="1845732"/>
            <a:ext cx="8077200" cy="4826001"/>
          </a:xfrm>
        </p:spPr>
        <p:txBody>
          <a:bodyPr>
            <a:normAutofit lnSpcReduction="10000"/>
          </a:bodyPr>
          <a:lstStyle/>
          <a:p>
            <a:r>
              <a:rPr lang="fr-FR" sz="2800" dirty="0" smtClean="0"/>
              <a:t>Tant </a:t>
            </a:r>
            <a:r>
              <a:rPr lang="fr-FR" sz="2800" dirty="0"/>
              <a:t>qu’il n’est pas maîtrisé, il requiert une part importante de l’énergie et de l’attention disponibles, réduisant d’autant ce qui peut être consacré au contenu à proprement parler. </a:t>
            </a:r>
          </a:p>
          <a:p>
            <a:r>
              <a:rPr lang="fr-FR" sz="2800" dirty="0"/>
              <a:t>On obtient des productions lentes, laborieuses, donc un très petit nombre d’exercices dans un temps donné</a:t>
            </a:r>
            <a:r>
              <a:rPr lang="fr-FR" sz="2800" dirty="0" smtClean="0"/>
              <a:t>.</a:t>
            </a:r>
          </a:p>
          <a:p>
            <a:r>
              <a:rPr lang="fr-FR" sz="2800" dirty="0" smtClean="0"/>
              <a:t> </a:t>
            </a:r>
            <a:r>
              <a:rPr lang="fr-FR" sz="2800" dirty="0"/>
              <a:t>Et, à cause de cette lenteur même, la distraction, l’inattention deviennent d’autant plus probables : l’élève va perdre de vue la consigne, le but de la tâche à accomplir.</a:t>
            </a:r>
          </a:p>
          <a:p>
            <a:endParaRPr lang="fr-FR" dirty="0"/>
          </a:p>
        </p:txBody>
      </p:sp>
    </p:spTree>
    <p:extLst>
      <p:ext uri="{BB962C8B-B14F-4D97-AF65-F5344CB8AC3E}">
        <p14:creationId xmlns:p14="http://schemas.microsoft.com/office/powerpoint/2010/main" val="2247189816"/>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74639"/>
            <a:ext cx="9008532" cy="1012294"/>
          </a:xfrm>
        </p:spPr>
        <p:txBody>
          <a:bodyPr>
            <a:normAutofit fontScale="90000"/>
          </a:bodyPr>
          <a:lstStyle/>
          <a:p>
            <a:pPr lvl="0"/>
            <a:r>
              <a:rPr lang="fr-FR" b="1" dirty="0" smtClean="0"/>
              <a:t/>
            </a:r>
            <a:br>
              <a:rPr lang="fr-FR" b="1" dirty="0" smtClean="0"/>
            </a:br>
            <a:r>
              <a:rPr lang="fr-FR" sz="3100" b="1" dirty="0" smtClean="0"/>
              <a:t>L'emplacement </a:t>
            </a:r>
            <a:r>
              <a:rPr lang="fr-FR" sz="3100" b="1" dirty="0"/>
              <a:t>des éléments n'est </a:t>
            </a:r>
            <a:r>
              <a:rPr lang="fr-FR" sz="3100" b="1" dirty="0" smtClean="0"/>
              <a:t>pas modifiable</a:t>
            </a:r>
            <a:r>
              <a:rPr lang="fr-FR" sz="3100" dirty="0">
                <a:latin typeface="Wingdings"/>
              </a:rPr>
              <a:t/>
            </a:r>
            <a:br>
              <a:rPr lang="fr-FR" sz="3100" dirty="0">
                <a:latin typeface="Wingdings"/>
              </a:rPr>
            </a:br>
            <a:endParaRPr lang="fr-FR" sz="3100" dirty="0"/>
          </a:p>
        </p:txBody>
      </p:sp>
      <p:sp>
        <p:nvSpPr>
          <p:cNvPr id="3" name="Espace réservé du contenu 2"/>
          <p:cNvSpPr>
            <a:spLocks noGrp="1"/>
          </p:cNvSpPr>
          <p:nvPr>
            <p:ph idx="1"/>
          </p:nvPr>
        </p:nvSpPr>
        <p:spPr>
          <a:xfrm>
            <a:off x="0" y="1540933"/>
            <a:ext cx="8483600" cy="5317067"/>
          </a:xfrm>
        </p:spPr>
        <p:txBody>
          <a:bodyPr>
            <a:normAutofit/>
          </a:bodyPr>
          <a:lstStyle/>
          <a:p>
            <a:pPr algn="just"/>
            <a:r>
              <a:rPr lang="fr-FR" sz="3200" dirty="0" smtClean="0"/>
              <a:t>De </a:t>
            </a:r>
            <a:r>
              <a:rPr lang="fr-FR" sz="3200" dirty="0"/>
              <a:t>plus, le support papier fige l’emplacement des éléments portés sur la feuille, ce qui impose un balayage visuel systématique (et souvent répété) de la page, compétence non maîtrisée par les élèves de maternelle. </a:t>
            </a:r>
            <a:endParaRPr lang="fr-FR" sz="3200" dirty="0" smtClean="0"/>
          </a:p>
          <a:p>
            <a:pPr algn="just"/>
            <a:r>
              <a:rPr lang="fr-FR" sz="3200" dirty="0" smtClean="0"/>
              <a:t>La </a:t>
            </a:r>
            <a:r>
              <a:rPr lang="fr-FR" sz="3200" dirty="0"/>
              <a:t>disposition des éléments entraîne souvent des acrobaties graphiques, en particulier dans le cas de consignes « relie… »</a:t>
            </a:r>
            <a:r>
              <a:rPr lang="fr-FR" sz="3200" dirty="0" smtClean="0"/>
              <a:t>.</a:t>
            </a:r>
          </a:p>
        </p:txBody>
      </p:sp>
    </p:spTree>
    <p:extLst>
      <p:ext uri="{BB962C8B-B14F-4D97-AF65-F5344CB8AC3E}">
        <p14:creationId xmlns:p14="http://schemas.microsoft.com/office/powerpoint/2010/main" val="112128711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74638"/>
            <a:ext cx="8077200" cy="1325562"/>
          </a:xfrm>
        </p:spPr>
        <p:txBody>
          <a:bodyPr/>
          <a:lstStyle/>
          <a:p>
            <a:pPr algn="ctr"/>
            <a:r>
              <a:rPr lang="fr-FR" dirty="0" smtClean="0"/>
              <a:t> </a:t>
            </a:r>
            <a:br>
              <a:rPr lang="fr-FR" dirty="0" smtClean="0"/>
            </a:br>
            <a:r>
              <a:rPr lang="fr-FR" dirty="0" smtClean="0"/>
              <a:t>2 vidéos de situation d’apprentissage </a:t>
            </a:r>
            <a:br>
              <a:rPr lang="fr-FR" dirty="0" smtClean="0"/>
            </a:br>
            <a:endParaRPr lang="fr-FR" dirty="0"/>
          </a:p>
        </p:txBody>
      </p:sp>
      <p:sp>
        <p:nvSpPr>
          <p:cNvPr id="3" name="Espace réservé du contenu 2"/>
          <p:cNvSpPr>
            <a:spLocks noGrp="1"/>
          </p:cNvSpPr>
          <p:nvPr>
            <p:ph idx="1"/>
          </p:nvPr>
        </p:nvSpPr>
        <p:spPr>
          <a:xfrm>
            <a:off x="-1" y="2057400"/>
            <a:ext cx="8325957" cy="4275776"/>
          </a:xfrm>
        </p:spPr>
        <p:txBody>
          <a:bodyPr/>
          <a:lstStyle/>
          <a:p>
            <a:r>
              <a:rPr lang="fr-FR" dirty="0" smtClean="0">
                <a:hlinkClick r:id="rId2" action="ppaction://hlinkfile"/>
              </a:rPr>
              <a:t>file://localhost/Users/Helene/Desktop/STAGE DIRECTEURS/DOCUMENTS MATHS  INTERVENTION NOMBRE /Video6_GS_ateliers_num copie.divx</a:t>
            </a:r>
            <a:endParaRPr lang="fr-FR" dirty="0" smtClean="0"/>
          </a:p>
          <a:p>
            <a:endParaRPr lang="fr-FR" dirty="0"/>
          </a:p>
          <a:p>
            <a:endParaRPr lang="fr-FR" dirty="0" smtClean="0"/>
          </a:p>
          <a:p>
            <a:endParaRPr lang="fr-FR" dirty="0"/>
          </a:p>
          <a:p>
            <a:r>
              <a:rPr lang="fr-FR" dirty="0" smtClean="0">
                <a:hlinkClick r:id="rId3" action="ppaction://hlinkfile"/>
              </a:rPr>
              <a:t>file://localhost/Users/Helene/Desktop/STAGE DIRECTEURS/DOCUMENTS MATHS  INTERVENTION NOMBRE /GCCochonRit4 copie.mov</a:t>
            </a:r>
            <a:endParaRPr lang="fr-FR" dirty="0"/>
          </a:p>
        </p:txBody>
      </p:sp>
    </p:spTree>
    <p:extLst>
      <p:ext uri="{BB962C8B-B14F-4D97-AF65-F5344CB8AC3E}">
        <p14:creationId xmlns:p14="http://schemas.microsoft.com/office/powerpoint/2010/main" val="50730389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299900"/>
            <a:ext cx="8449435" cy="6422633"/>
          </a:xfrm>
        </p:spPr>
        <p:txBody>
          <a:bodyPr/>
          <a:lstStyle/>
          <a:p>
            <a:pPr marL="457200" indent="-457200"/>
            <a:r>
              <a:rPr lang="fr-FR" sz="2800" dirty="0"/>
              <a:t>La représentation plane d’objets généralement </a:t>
            </a:r>
            <a:r>
              <a:rPr lang="fr-FR" sz="2800" dirty="0" err="1" smtClean="0"/>
              <a:t>tri</a:t>
            </a:r>
            <a:r>
              <a:rPr lang="fr-FR" sz="2800" dirty="0" err="1"/>
              <a:t>-dimensionnels</a:t>
            </a:r>
            <a:r>
              <a:rPr lang="fr-FR" sz="2800" dirty="0"/>
              <a:t> pose des problèmes de </a:t>
            </a:r>
            <a:r>
              <a:rPr lang="fr-FR" sz="2800" dirty="0" smtClean="0"/>
              <a:t>perception </a:t>
            </a:r>
            <a:r>
              <a:rPr lang="fr-FR" sz="2800" dirty="0"/>
              <a:t>aux jeunes élèves</a:t>
            </a:r>
          </a:p>
          <a:p>
            <a:pPr marL="457200" indent="-457200"/>
            <a:endParaRPr lang="fr-FR" sz="2800" dirty="0" smtClean="0"/>
          </a:p>
          <a:p>
            <a:pPr marL="457200" indent="-457200"/>
            <a:endParaRPr lang="fr-FR" sz="2800" dirty="0"/>
          </a:p>
          <a:p>
            <a:pPr marL="457200" indent="-457200"/>
            <a:r>
              <a:rPr lang="fr-FR" sz="2800" dirty="0"/>
              <a:t>Penser que le passage « Papier » constitue un passage obligé à </a:t>
            </a:r>
            <a:r>
              <a:rPr lang="fr-FR" sz="2800" dirty="0" smtClean="0"/>
              <a:t>l’abstraction</a:t>
            </a:r>
          </a:p>
          <a:p>
            <a:pPr marL="457200" indent="-457200"/>
            <a:endParaRPr lang="fr-FR" sz="2800" dirty="0"/>
          </a:p>
          <a:p>
            <a:pPr marL="457200" indent="-457200"/>
            <a:r>
              <a:rPr lang="fr-FR" sz="2800" dirty="0" smtClean="0"/>
              <a:t>Consulter la circulaire </a:t>
            </a:r>
            <a:r>
              <a:rPr lang="cs-CZ" sz="2800" dirty="0" smtClean="0"/>
              <a:t>N</a:t>
            </a:r>
            <a:r>
              <a:rPr lang="cs-CZ" sz="2800" dirty="0"/>
              <a:t>°2005-164 DU 19-10-</a:t>
            </a:r>
            <a:r>
              <a:rPr lang="cs-CZ" sz="2800" dirty="0" smtClean="0"/>
              <a:t>2005 </a:t>
            </a:r>
            <a:r>
              <a:rPr lang="cs-CZ" sz="2800" dirty="0" err="1" smtClean="0"/>
              <a:t>sur</a:t>
            </a:r>
            <a:r>
              <a:rPr lang="cs-CZ" sz="2800" dirty="0" smtClean="0"/>
              <a:t> la </a:t>
            </a:r>
            <a:r>
              <a:rPr lang="cs-CZ" sz="2800" dirty="0" err="1" smtClean="0"/>
              <a:t>limitation</a:t>
            </a:r>
            <a:r>
              <a:rPr lang="cs-CZ" sz="2800" dirty="0" smtClean="0"/>
              <a:t> </a:t>
            </a:r>
            <a:r>
              <a:rPr lang="cs-CZ" sz="2800" dirty="0" err="1" smtClean="0"/>
              <a:t>du</a:t>
            </a:r>
            <a:r>
              <a:rPr lang="cs-CZ" sz="2800" dirty="0" smtClean="0"/>
              <a:t> </a:t>
            </a:r>
            <a:r>
              <a:rPr lang="cs-CZ" sz="2800" dirty="0" err="1" smtClean="0"/>
              <a:t>recours</a:t>
            </a:r>
            <a:r>
              <a:rPr lang="cs-CZ" sz="2800" dirty="0" smtClean="0"/>
              <a:t> </a:t>
            </a:r>
            <a:r>
              <a:rPr lang="cs-CZ" sz="2800" dirty="0" err="1" smtClean="0"/>
              <a:t>aux</a:t>
            </a:r>
            <a:r>
              <a:rPr lang="cs-CZ" sz="2800" dirty="0" smtClean="0"/>
              <a:t> </a:t>
            </a:r>
            <a:r>
              <a:rPr lang="cs-CZ" sz="2800" dirty="0" err="1" smtClean="0"/>
              <a:t>photocopies</a:t>
            </a:r>
            <a:r>
              <a:rPr lang="cs-CZ" sz="2800" dirty="0" smtClean="0"/>
              <a:t> </a:t>
            </a:r>
            <a:endParaRPr lang="fr-FR" sz="2800" dirty="0"/>
          </a:p>
          <a:p>
            <a:pPr marL="114300" indent="0">
              <a:buNone/>
            </a:pPr>
            <a:r>
              <a:rPr lang="fr-FR" dirty="0" smtClean="0">
                <a:hlinkClick r:id="rId3"/>
              </a:rPr>
              <a:t>http</a:t>
            </a:r>
            <a:r>
              <a:rPr lang="fr-FR" dirty="0">
                <a:hlinkClick r:id="rId3"/>
              </a:rPr>
              <a:t>://www.education.gouv.fr/bo/2005/39/</a:t>
            </a:r>
            <a:r>
              <a:rPr lang="fr-FR" dirty="0" smtClean="0">
                <a:hlinkClick r:id="rId3"/>
              </a:rPr>
              <a:t>MENE0502286C.htm</a:t>
            </a:r>
            <a:endParaRPr lang="fr-FR" dirty="0" smtClean="0"/>
          </a:p>
          <a:p>
            <a:endParaRPr lang="fr-FR" dirty="0"/>
          </a:p>
        </p:txBody>
      </p:sp>
    </p:spTree>
    <p:extLst>
      <p:ext uri="{BB962C8B-B14F-4D97-AF65-F5344CB8AC3E}">
        <p14:creationId xmlns:p14="http://schemas.microsoft.com/office/powerpoint/2010/main" val="391602511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605895"/>
          </a:xfrm>
        </p:spPr>
        <p:txBody>
          <a:bodyPr>
            <a:normAutofit fontScale="90000"/>
          </a:bodyPr>
          <a:lstStyle/>
          <a:p>
            <a:r>
              <a:rPr lang="fr-FR" dirty="0" smtClean="0"/>
              <a:t>Qu’est qu’un nombre? </a:t>
            </a:r>
            <a:endParaRPr lang="fr-FR" dirty="0"/>
          </a:p>
        </p:txBody>
      </p:sp>
      <p:sp>
        <p:nvSpPr>
          <p:cNvPr id="3" name="Espace réservé du contenu 2"/>
          <p:cNvSpPr>
            <a:spLocks noGrp="1"/>
          </p:cNvSpPr>
          <p:nvPr>
            <p:ph idx="1"/>
          </p:nvPr>
        </p:nvSpPr>
        <p:spPr>
          <a:xfrm>
            <a:off x="287867" y="880533"/>
            <a:ext cx="7907866" cy="5791199"/>
          </a:xfrm>
        </p:spPr>
        <p:txBody>
          <a:bodyPr>
            <a:normAutofit/>
          </a:bodyPr>
          <a:lstStyle/>
          <a:p>
            <a:pPr>
              <a:buFont typeface="Wingdings" charset="2"/>
              <a:buChar char="u"/>
            </a:pPr>
            <a:endParaRPr lang="fr-FR" dirty="0" smtClean="0"/>
          </a:p>
          <a:p>
            <a:pPr>
              <a:buFont typeface="Wingdings" charset="2"/>
              <a:buChar char="u"/>
            </a:pPr>
            <a:r>
              <a:rPr lang="fr-FR" sz="2800" dirty="0"/>
              <a:t>U</a:t>
            </a:r>
            <a:r>
              <a:rPr lang="fr-FR" sz="2800" dirty="0" smtClean="0"/>
              <a:t>n concept qui permet de :</a:t>
            </a:r>
          </a:p>
          <a:p>
            <a:pPr indent="-342900">
              <a:buFont typeface="Wingdings" charset="2"/>
              <a:buChar char="ü"/>
            </a:pPr>
            <a:r>
              <a:rPr lang="fr-FR" sz="2800" b="1" dirty="0" smtClean="0"/>
              <a:t>se représenter une quantité́</a:t>
            </a:r>
            <a:endParaRPr lang="fr-FR" sz="2800" dirty="0"/>
          </a:p>
          <a:p>
            <a:pPr indent="-342900">
              <a:buFont typeface="Wingdings" charset="2"/>
              <a:buChar char="ü"/>
            </a:pPr>
            <a:r>
              <a:rPr lang="fr-FR" sz="2800" b="1" dirty="0" smtClean="0"/>
              <a:t>de</a:t>
            </a:r>
            <a:r>
              <a:rPr lang="fr-FR" sz="2800" dirty="0" smtClean="0"/>
              <a:t> </a:t>
            </a:r>
            <a:r>
              <a:rPr lang="fr-FR" sz="2800" b="1" dirty="0"/>
              <a:t>comparer des </a:t>
            </a:r>
            <a:r>
              <a:rPr lang="fr-FR" sz="2800" b="1" dirty="0" smtClean="0"/>
              <a:t>quantités </a:t>
            </a:r>
            <a:r>
              <a:rPr lang="fr-FR" sz="2800" b="1" dirty="0"/>
              <a:t>ou des mesures</a:t>
            </a:r>
            <a:r>
              <a:rPr lang="fr-FR" sz="2800" dirty="0"/>
              <a:t>, </a:t>
            </a:r>
            <a:r>
              <a:rPr lang="fr-FR" sz="2800" dirty="0" smtClean="0"/>
              <a:t>   </a:t>
            </a:r>
          </a:p>
          <a:p>
            <a:pPr indent="-342900">
              <a:buFont typeface="Wingdings" charset="2"/>
              <a:buChar char="ü"/>
            </a:pPr>
            <a:r>
              <a:rPr lang="fr-FR" sz="2800" b="1" dirty="0" smtClean="0"/>
              <a:t>d’ordonner </a:t>
            </a:r>
            <a:r>
              <a:rPr lang="fr-FR" sz="2800" b="1" dirty="0"/>
              <a:t>ou nommer </a:t>
            </a:r>
            <a:r>
              <a:rPr lang="fr-FR" sz="2800" dirty="0"/>
              <a:t>des </a:t>
            </a:r>
            <a:r>
              <a:rPr lang="fr-FR" sz="2800" dirty="0" smtClean="0"/>
              <a:t>éléments </a:t>
            </a:r>
            <a:r>
              <a:rPr lang="fr-FR" sz="2800" dirty="0"/>
              <a:t>par une </a:t>
            </a:r>
            <a:r>
              <a:rPr lang="fr-FR" sz="2800" dirty="0" smtClean="0"/>
              <a:t>   numérotation. </a:t>
            </a:r>
          </a:p>
          <a:p>
            <a:pPr marL="0" indent="0">
              <a:buNone/>
            </a:pPr>
            <a:endParaRPr lang="fr-FR" sz="2800" dirty="0"/>
          </a:p>
          <a:p>
            <a:pPr>
              <a:buFont typeface="Wingdings" charset="2"/>
              <a:buChar char="u"/>
            </a:pPr>
            <a:r>
              <a:rPr lang="fr-FR" sz="2800" dirty="0" smtClean="0"/>
              <a:t>Il peut s’</a:t>
            </a:r>
            <a:r>
              <a:rPr lang="fr-FR" sz="2800" dirty="0" err="1" smtClean="0"/>
              <a:t>écrire</a:t>
            </a:r>
            <a:r>
              <a:rPr lang="fr-FR" sz="2800" dirty="0" smtClean="0"/>
              <a:t> </a:t>
            </a:r>
            <a:r>
              <a:rPr lang="fr-FR" sz="2800" dirty="0"/>
              <a:t>de </a:t>
            </a:r>
            <a:r>
              <a:rPr lang="fr-FR" sz="2800" dirty="0" smtClean="0"/>
              <a:t>différentes façons :</a:t>
            </a:r>
          </a:p>
          <a:p>
            <a:pPr>
              <a:buFont typeface="Wingdings" charset="2"/>
              <a:buChar char="ü"/>
            </a:pPr>
            <a:r>
              <a:rPr lang="fr-FR" sz="2800" dirty="0" smtClean="0"/>
              <a:t> </a:t>
            </a:r>
            <a:r>
              <a:rPr lang="fr-FR" sz="2800" dirty="0"/>
              <a:t>avec des chiffres (1, 17, 26, ...)</a:t>
            </a:r>
            <a:r>
              <a:rPr lang="fr-FR" sz="2800" dirty="0" smtClean="0"/>
              <a:t>,</a:t>
            </a:r>
          </a:p>
          <a:p>
            <a:pPr>
              <a:buFont typeface="Wingdings" charset="2"/>
              <a:buChar char="ü"/>
            </a:pPr>
            <a:r>
              <a:rPr lang="fr-FR" sz="2800" dirty="0" smtClean="0"/>
              <a:t> </a:t>
            </a:r>
            <a:r>
              <a:rPr lang="fr-FR" sz="2800" dirty="0"/>
              <a:t>des mots (trois, six, trente, ...)</a:t>
            </a:r>
            <a:r>
              <a:rPr lang="fr-FR" sz="2800" dirty="0" smtClean="0"/>
              <a:t>,</a:t>
            </a:r>
          </a:p>
          <a:p>
            <a:pPr>
              <a:buFont typeface="Wingdings" charset="2"/>
              <a:buChar char="ü"/>
            </a:pPr>
            <a:r>
              <a:rPr lang="fr-FR" sz="2800" dirty="0" smtClean="0"/>
              <a:t> </a:t>
            </a:r>
            <a:r>
              <a:rPr lang="fr-FR" sz="2800" dirty="0"/>
              <a:t>des signes (X, IX) </a:t>
            </a:r>
            <a:r>
              <a:rPr lang="fr-FR" sz="2800" dirty="0" smtClean="0"/>
              <a:t> </a:t>
            </a:r>
            <a:endParaRPr lang="fr-FR" sz="2800" dirty="0"/>
          </a:p>
          <a:p>
            <a:endParaRPr lang="fr-FR" dirty="0"/>
          </a:p>
        </p:txBody>
      </p:sp>
    </p:spTree>
    <p:extLst>
      <p:ext uri="{BB962C8B-B14F-4D97-AF65-F5344CB8AC3E}">
        <p14:creationId xmlns:p14="http://schemas.microsoft.com/office/powerpoint/2010/main" val="80618559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19516"/>
          </a:xfrm>
        </p:spPr>
        <p:txBody>
          <a:bodyPr/>
          <a:lstStyle/>
          <a:p>
            <a:r>
              <a:rPr lang="fr-FR" b="1" dirty="0" smtClean="0"/>
              <a:t>Les fonctions du nombre</a:t>
            </a:r>
            <a:endParaRPr lang="fr-FR" b="1" dirty="0"/>
          </a:p>
        </p:txBody>
      </p:sp>
      <p:sp>
        <p:nvSpPr>
          <p:cNvPr id="3" name="Espace réservé du contenu 2"/>
          <p:cNvSpPr>
            <a:spLocks noGrp="1"/>
          </p:cNvSpPr>
          <p:nvPr>
            <p:ph idx="1"/>
          </p:nvPr>
        </p:nvSpPr>
        <p:spPr>
          <a:xfrm>
            <a:off x="0" y="1250462"/>
            <a:ext cx="8263467" cy="5607538"/>
          </a:xfrm>
        </p:spPr>
        <p:txBody>
          <a:bodyPr>
            <a:normAutofit/>
          </a:bodyPr>
          <a:lstStyle/>
          <a:p>
            <a:pPr>
              <a:buFont typeface="Wingdings" charset="2"/>
              <a:buChar char="u"/>
            </a:pPr>
            <a:r>
              <a:rPr lang="fr-FR" sz="2800" b="1" dirty="0"/>
              <a:t>La fonction cardinale </a:t>
            </a:r>
            <a:r>
              <a:rPr lang="fr-FR" sz="2800" dirty="0"/>
              <a:t>pour </a:t>
            </a:r>
            <a:r>
              <a:rPr lang="fr-FR" sz="2800" dirty="0" smtClean="0"/>
              <a:t>désigner </a:t>
            </a:r>
            <a:r>
              <a:rPr lang="fr-FR" sz="2800" dirty="0"/>
              <a:t>une </a:t>
            </a:r>
            <a:r>
              <a:rPr lang="fr-FR" sz="2800" dirty="0" smtClean="0"/>
              <a:t>quantité́             </a:t>
            </a:r>
            <a:r>
              <a:rPr lang="fr-FR" sz="2800" i="1" dirty="0" smtClean="0"/>
              <a:t>(8 </a:t>
            </a:r>
            <a:r>
              <a:rPr lang="fr-FR" sz="2800" i="1" dirty="0"/>
              <a:t>jetons) </a:t>
            </a:r>
            <a:endParaRPr lang="fr-FR" sz="2800" i="1" dirty="0" smtClean="0"/>
          </a:p>
          <a:p>
            <a:pPr>
              <a:buFont typeface="Wingdings" charset="2"/>
              <a:buChar char="u"/>
            </a:pPr>
            <a:endParaRPr lang="fr-FR" sz="2800" dirty="0"/>
          </a:p>
          <a:p>
            <a:pPr>
              <a:buFont typeface="Wingdings" charset="2"/>
              <a:buChar char="u"/>
            </a:pPr>
            <a:r>
              <a:rPr lang="fr-FR" sz="2800" b="1" dirty="0" smtClean="0"/>
              <a:t>La </a:t>
            </a:r>
            <a:r>
              <a:rPr lang="fr-FR" sz="2800" b="1" dirty="0"/>
              <a:t>fonction ordinale </a:t>
            </a:r>
            <a:r>
              <a:rPr lang="fr-FR" sz="2800" dirty="0"/>
              <a:t>pour </a:t>
            </a:r>
            <a:r>
              <a:rPr lang="fr-FR" sz="2800" dirty="0" smtClean="0"/>
              <a:t>désigner </a:t>
            </a:r>
            <a:r>
              <a:rPr lang="fr-FR" sz="2800" dirty="0"/>
              <a:t>la position, l’ordre, la place d’un </a:t>
            </a:r>
            <a:r>
              <a:rPr lang="fr-FR" sz="2800" dirty="0" smtClean="0"/>
              <a:t>élément </a:t>
            </a:r>
            <a:r>
              <a:rPr lang="fr-FR" sz="2800" dirty="0"/>
              <a:t>dans un ensemble </a:t>
            </a:r>
            <a:endParaRPr lang="fr-FR" sz="2800" dirty="0" smtClean="0"/>
          </a:p>
          <a:p>
            <a:pPr marL="114300" indent="0">
              <a:buNone/>
            </a:pPr>
            <a:r>
              <a:rPr lang="fr-FR" sz="2800" dirty="0"/>
              <a:t> </a:t>
            </a:r>
            <a:r>
              <a:rPr lang="fr-FR" sz="2800" dirty="0" smtClean="0"/>
              <a:t>  </a:t>
            </a:r>
            <a:r>
              <a:rPr lang="fr-FR" sz="2800" i="1" dirty="0" smtClean="0"/>
              <a:t> (</a:t>
            </a:r>
            <a:r>
              <a:rPr lang="fr-FR" sz="2800" i="1" dirty="0"/>
              <a:t>le 3</a:t>
            </a:r>
            <a:r>
              <a:rPr lang="fr-FR" sz="2800" i="1" dirty="0" smtClean="0"/>
              <a:t>ème </a:t>
            </a:r>
            <a:r>
              <a:rPr lang="fr-FR" sz="2800" i="1" dirty="0"/>
              <a:t>jour du mois) </a:t>
            </a:r>
            <a:endParaRPr lang="fr-FR" sz="2800" i="1" dirty="0" smtClean="0"/>
          </a:p>
          <a:p>
            <a:pPr marL="0" indent="0">
              <a:buNone/>
            </a:pPr>
            <a:endParaRPr lang="fr-FR" sz="2800" dirty="0"/>
          </a:p>
          <a:p>
            <a:pPr>
              <a:buFont typeface="Wingdings" charset="2"/>
              <a:buChar char="u"/>
            </a:pPr>
            <a:r>
              <a:rPr lang="fr-FR" sz="2800" b="1" dirty="0" smtClean="0"/>
              <a:t>La </a:t>
            </a:r>
            <a:r>
              <a:rPr lang="fr-FR" sz="2800" b="1" dirty="0"/>
              <a:t>fonction nominale </a:t>
            </a:r>
            <a:r>
              <a:rPr lang="fr-FR" sz="2800" dirty="0"/>
              <a:t>pour </a:t>
            </a:r>
            <a:r>
              <a:rPr lang="fr-FR" sz="2800" dirty="0" err="1"/>
              <a:t>désigner</a:t>
            </a:r>
            <a:r>
              <a:rPr lang="fr-FR" sz="2800" dirty="0"/>
              <a:t> un </a:t>
            </a:r>
            <a:r>
              <a:rPr lang="fr-FR" sz="2800" dirty="0" err="1"/>
              <a:t>élément</a:t>
            </a:r>
            <a:r>
              <a:rPr lang="fr-FR" sz="2800" dirty="0"/>
              <a:t> dans un ensemble </a:t>
            </a:r>
            <a:endParaRPr lang="fr-FR" sz="2800" dirty="0" smtClean="0"/>
          </a:p>
          <a:p>
            <a:pPr marL="114300" indent="0">
              <a:buNone/>
            </a:pPr>
            <a:r>
              <a:rPr lang="fr-FR" sz="2800" i="1" dirty="0" smtClean="0"/>
              <a:t>    (</a:t>
            </a:r>
            <a:r>
              <a:rPr lang="fr-FR" sz="2800" i="1" dirty="0" err="1" smtClean="0"/>
              <a:t>numéro</a:t>
            </a:r>
            <a:r>
              <a:rPr lang="fr-FR" sz="2800" i="1" dirty="0" smtClean="0"/>
              <a:t> </a:t>
            </a:r>
            <a:r>
              <a:rPr lang="fr-FR" sz="2800" i="1" dirty="0"/>
              <a:t>de </a:t>
            </a:r>
            <a:r>
              <a:rPr lang="fr-FR" sz="2800" i="1" dirty="0" err="1"/>
              <a:t>téléphone</a:t>
            </a:r>
            <a:r>
              <a:rPr lang="fr-FR" sz="2800" i="1" dirty="0"/>
              <a:t>, code </a:t>
            </a:r>
            <a:r>
              <a:rPr lang="fr-FR" sz="2800" i="1" dirty="0" smtClean="0"/>
              <a:t>postal, numéro de   sécurité sociale) </a:t>
            </a:r>
            <a:endParaRPr lang="fr-FR" sz="2800" i="1" dirty="0"/>
          </a:p>
          <a:p>
            <a:pPr marL="0" indent="0">
              <a:buNone/>
            </a:pPr>
            <a:endParaRPr lang="fr-FR" sz="2800" dirty="0"/>
          </a:p>
        </p:txBody>
      </p:sp>
    </p:spTree>
    <p:extLst>
      <p:ext uri="{BB962C8B-B14F-4D97-AF65-F5344CB8AC3E}">
        <p14:creationId xmlns:p14="http://schemas.microsoft.com/office/powerpoint/2010/main" val="72500277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smtClean="0"/>
              <a:t>Apprendre le nombre en maternelle</a:t>
            </a:r>
            <a:endParaRPr lang="fr-FR" b="1" dirty="0"/>
          </a:p>
        </p:txBody>
      </p:sp>
      <p:sp>
        <p:nvSpPr>
          <p:cNvPr id="3" name="Espace réservé du contenu 2"/>
          <p:cNvSpPr>
            <a:spLocks noGrp="1"/>
          </p:cNvSpPr>
          <p:nvPr>
            <p:ph idx="1"/>
          </p:nvPr>
        </p:nvSpPr>
        <p:spPr/>
        <p:txBody>
          <a:bodyPr>
            <a:normAutofit/>
          </a:bodyPr>
          <a:lstStyle/>
          <a:p>
            <a:r>
              <a:rPr lang="fr-FR" sz="3200" dirty="0" smtClean="0"/>
              <a:t>Les </a:t>
            </a:r>
            <a:r>
              <a:rPr lang="fr-FR" sz="3200" b="1" dirty="0" smtClean="0"/>
              <a:t>4 capacités </a:t>
            </a:r>
            <a:r>
              <a:rPr lang="fr-FR" sz="3200" dirty="0" smtClean="0"/>
              <a:t>décrites dans les programmes 2008 </a:t>
            </a:r>
          </a:p>
          <a:p>
            <a:pPr marL="114300" indent="0">
              <a:buNone/>
            </a:pPr>
            <a:endParaRPr lang="fr-FR" sz="3200" dirty="0" smtClean="0"/>
          </a:p>
          <a:p>
            <a:r>
              <a:rPr lang="fr-FR" sz="3200" dirty="0" smtClean="0"/>
              <a:t>Ces quatre capacités sont </a:t>
            </a:r>
            <a:r>
              <a:rPr lang="fr-FR" sz="3200" b="1" dirty="0" smtClean="0"/>
              <a:t>à développer à partir d’activités où </a:t>
            </a:r>
            <a:r>
              <a:rPr lang="fr-FR" sz="3200" b="1" dirty="0"/>
              <a:t>l’action sur des </a:t>
            </a:r>
            <a:r>
              <a:rPr lang="fr-FR" sz="3200" b="1" dirty="0" err="1"/>
              <a:t>quantités</a:t>
            </a:r>
            <a:r>
              <a:rPr lang="fr-FR" sz="3200" b="1" dirty="0"/>
              <a:t> </a:t>
            </a:r>
            <a:r>
              <a:rPr lang="fr-FR" sz="3200" b="1" dirty="0" err="1"/>
              <a:t>réellement</a:t>
            </a:r>
            <a:r>
              <a:rPr lang="fr-FR" sz="3200" b="1" dirty="0"/>
              <a:t> </a:t>
            </a:r>
            <a:r>
              <a:rPr lang="fr-FR" sz="3200" b="1" dirty="0" err="1"/>
              <a:t>présentes</a:t>
            </a:r>
            <a:r>
              <a:rPr lang="fr-FR" sz="3200" b="1" dirty="0"/>
              <a:t> et non sur des dessins de collections est primordiale. </a:t>
            </a:r>
            <a:br>
              <a:rPr lang="fr-FR" sz="3200" b="1" dirty="0"/>
            </a:br>
            <a:endParaRPr lang="fr-FR" sz="3200" b="1" dirty="0"/>
          </a:p>
        </p:txBody>
      </p:sp>
    </p:spTree>
    <p:extLst>
      <p:ext uri="{BB962C8B-B14F-4D97-AF65-F5344CB8AC3E}">
        <p14:creationId xmlns:p14="http://schemas.microsoft.com/office/powerpoint/2010/main" val="50694098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b="1" dirty="0" smtClean="0"/>
              <a:t>Les 4 capacités à construire </a:t>
            </a:r>
            <a:endParaRPr lang="fr-FR" b="1" dirty="0"/>
          </a:p>
        </p:txBody>
      </p:sp>
      <p:sp>
        <p:nvSpPr>
          <p:cNvPr id="3" name="Espace réservé du contenu 2"/>
          <p:cNvSpPr>
            <a:spLocks noGrp="1"/>
          </p:cNvSpPr>
          <p:nvPr>
            <p:ph idx="1"/>
          </p:nvPr>
        </p:nvSpPr>
        <p:spPr/>
        <p:txBody>
          <a:bodyPr>
            <a:normAutofit fontScale="92500" lnSpcReduction="20000"/>
          </a:bodyPr>
          <a:lstStyle/>
          <a:p>
            <a:r>
              <a:rPr lang="fr-FR" sz="2800" dirty="0"/>
              <a:t>1</a:t>
            </a:r>
            <a:r>
              <a:rPr lang="fr-FR" sz="2800" baseline="30000" dirty="0"/>
              <a:t>ère</a:t>
            </a:r>
            <a:r>
              <a:rPr lang="fr-FR" sz="2800" dirty="0"/>
              <a:t> capacité : Dénombrer une quantité en utilisant la suite orale des nombres </a:t>
            </a:r>
            <a:r>
              <a:rPr lang="fr-FR" sz="2800" dirty="0" smtClean="0"/>
              <a:t>connus</a:t>
            </a:r>
          </a:p>
          <a:p>
            <a:endParaRPr lang="fr-FR" sz="2800" dirty="0" smtClean="0"/>
          </a:p>
          <a:p>
            <a:r>
              <a:rPr lang="fr-FR" sz="2800" dirty="0"/>
              <a:t>2</a:t>
            </a:r>
            <a:r>
              <a:rPr lang="fr-FR" sz="2800" baseline="30000" dirty="0"/>
              <a:t>ème</a:t>
            </a:r>
            <a:r>
              <a:rPr lang="fr-FR" sz="2800" dirty="0"/>
              <a:t> Capacité : Mémoriser la suite des nombres au moins jusqu’à 30 </a:t>
            </a:r>
            <a:endParaRPr lang="fr-FR" sz="2800" dirty="0" smtClean="0"/>
          </a:p>
          <a:p>
            <a:endParaRPr lang="fr-FR" sz="2800" dirty="0" smtClean="0"/>
          </a:p>
          <a:p>
            <a:r>
              <a:rPr lang="fr-FR" sz="2800" dirty="0"/>
              <a:t>3</a:t>
            </a:r>
            <a:r>
              <a:rPr lang="fr-FR" sz="2800" baseline="30000" dirty="0"/>
              <a:t>ème</a:t>
            </a:r>
            <a:r>
              <a:rPr lang="fr-FR" sz="2800" dirty="0"/>
              <a:t> capacité :  Associer le nom de nombres connus avec leur </a:t>
            </a:r>
            <a:r>
              <a:rPr lang="fr-FR" sz="2800" dirty="0" err="1"/>
              <a:t>écriture</a:t>
            </a:r>
            <a:r>
              <a:rPr lang="fr-FR" sz="2800" dirty="0"/>
              <a:t> </a:t>
            </a:r>
            <a:r>
              <a:rPr lang="fr-FR" sz="2800" dirty="0" err="1"/>
              <a:t>chiffrée</a:t>
            </a:r>
            <a:r>
              <a:rPr lang="fr-FR" sz="2800" dirty="0"/>
              <a:t> </a:t>
            </a:r>
          </a:p>
          <a:p>
            <a:endParaRPr lang="fr-FR" sz="2800" b="1" dirty="0" smtClean="0"/>
          </a:p>
          <a:p>
            <a:r>
              <a:rPr lang="fr-FR" sz="2800" dirty="0" smtClean="0"/>
              <a:t>4</a:t>
            </a:r>
            <a:r>
              <a:rPr lang="fr-FR" sz="2800" baseline="30000" dirty="0" smtClean="0"/>
              <a:t>ème</a:t>
            </a:r>
            <a:r>
              <a:rPr lang="fr-FR" sz="2800" dirty="0"/>
              <a:t> </a:t>
            </a:r>
            <a:r>
              <a:rPr lang="fr-FR" sz="2800" dirty="0" smtClean="0"/>
              <a:t>capacité : Comparer </a:t>
            </a:r>
            <a:r>
              <a:rPr lang="fr-FR" sz="2800" dirty="0"/>
              <a:t>des </a:t>
            </a:r>
            <a:r>
              <a:rPr lang="fr-FR" sz="2800" dirty="0" err="1"/>
              <a:t>quantités</a:t>
            </a:r>
            <a:r>
              <a:rPr lang="fr-FR" sz="2800" dirty="0"/>
              <a:t>, </a:t>
            </a:r>
            <a:r>
              <a:rPr lang="fr-FR" sz="2800" dirty="0" err="1"/>
              <a:t>résoudre</a:t>
            </a:r>
            <a:r>
              <a:rPr lang="fr-FR" sz="2800" dirty="0"/>
              <a:t> des </a:t>
            </a:r>
            <a:r>
              <a:rPr lang="fr-FR" sz="2800" dirty="0" err="1"/>
              <a:t>problèmes</a:t>
            </a:r>
            <a:r>
              <a:rPr lang="fr-FR" sz="2800" dirty="0"/>
              <a:t> portant sur les </a:t>
            </a:r>
            <a:r>
              <a:rPr lang="fr-FR" sz="2800" dirty="0" err="1"/>
              <a:t>quantités</a:t>
            </a:r>
            <a:r>
              <a:rPr lang="fr-FR" sz="2800" dirty="0"/>
              <a:t> </a:t>
            </a:r>
            <a:br>
              <a:rPr lang="fr-FR" sz="2800" dirty="0"/>
            </a:br>
            <a:endParaRPr lang="fr-FR" sz="2800" dirty="0" smtClean="0"/>
          </a:p>
          <a:p>
            <a:endParaRPr lang="fr-FR" b="1" dirty="0" smtClean="0"/>
          </a:p>
          <a:p>
            <a:endParaRPr lang="fr-FR" dirty="0"/>
          </a:p>
        </p:txBody>
      </p:sp>
    </p:spTree>
    <p:extLst>
      <p:ext uri="{BB962C8B-B14F-4D97-AF65-F5344CB8AC3E}">
        <p14:creationId xmlns:p14="http://schemas.microsoft.com/office/powerpoint/2010/main" val="10741519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8466667" cy="1417638"/>
          </a:xfrm>
        </p:spPr>
        <p:txBody>
          <a:bodyPr>
            <a:normAutofit fontScale="90000"/>
          </a:bodyPr>
          <a:lstStyle/>
          <a:p>
            <a:r>
              <a:rPr lang="fr-FR" b="1" dirty="0" smtClean="0"/>
              <a:t/>
            </a:r>
            <a:br>
              <a:rPr lang="fr-FR" b="1" dirty="0" smtClean="0"/>
            </a:br>
            <a:r>
              <a:rPr lang="fr-FR" b="1" dirty="0" smtClean="0"/>
              <a:t>1</a:t>
            </a:r>
            <a:r>
              <a:rPr lang="fr-FR" b="1" baseline="30000" dirty="0" smtClean="0"/>
              <a:t>ère</a:t>
            </a:r>
            <a:r>
              <a:rPr lang="fr-FR" b="1" dirty="0" smtClean="0"/>
              <a:t> capacité : Dénombrer une quantité en utilisant la suite orale des nombres connus</a:t>
            </a:r>
            <a:endParaRPr lang="fr-FR" b="1" dirty="0"/>
          </a:p>
        </p:txBody>
      </p:sp>
      <p:sp>
        <p:nvSpPr>
          <p:cNvPr id="3" name="Espace réservé du contenu 2"/>
          <p:cNvSpPr>
            <a:spLocks noGrp="1"/>
          </p:cNvSpPr>
          <p:nvPr>
            <p:ph idx="1"/>
          </p:nvPr>
        </p:nvSpPr>
        <p:spPr>
          <a:xfrm>
            <a:off x="1" y="2065867"/>
            <a:ext cx="8348132" cy="4622800"/>
          </a:xfrm>
        </p:spPr>
        <p:txBody>
          <a:bodyPr>
            <a:normAutofit/>
          </a:bodyPr>
          <a:lstStyle/>
          <a:p>
            <a:r>
              <a:rPr lang="fr-FR" sz="2400" b="1" dirty="0" smtClean="0"/>
              <a:t>Dénombrer par le comptage un à un </a:t>
            </a:r>
          </a:p>
          <a:p>
            <a:pPr marL="0" indent="0">
              <a:buNone/>
            </a:pPr>
            <a:r>
              <a:rPr lang="fr-FR" sz="2400" dirty="0" smtClean="0"/>
              <a:t>Pour cela l’</a:t>
            </a:r>
            <a:r>
              <a:rPr lang="fr-FR" sz="2400" dirty="0"/>
              <a:t>é</a:t>
            </a:r>
            <a:r>
              <a:rPr lang="fr-FR" sz="2400" dirty="0" smtClean="0"/>
              <a:t>lève doit  avoir acquis plusieurs concepts et compétences:  </a:t>
            </a:r>
          </a:p>
          <a:p>
            <a:pPr>
              <a:buFontTx/>
              <a:buChar char="-"/>
            </a:pPr>
            <a:r>
              <a:rPr lang="fr-FR" sz="2400" dirty="0" smtClean="0"/>
              <a:t>Le concept de collection </a:t>
            </a:r>
            <a:r>
              <a:rPr lang="fr-FR" sz="2400" i="1" dirty="0"/>
              <a:t>correspond à un ensemble d’objets unis par une </a:t>
            </a:r>
            <a:r>
              <a:rPr lang="fr-FR" sz="2400" i="1" dirty="0" err="1"/>
              <a:t>propriéte</a:t>
            </a:r>
            <a:r>
              <a:rPr lang="fr-FR" sz="2400" i="1" dirty="0"/>
              <a:t>́ commune</a:t>
            </a:r>
            <a:endParaRPr lang="fr-FR" sz="2400" i="1" dirty="0" smtClean="0"/>
          </a:p>
          <a:p>
            <a:pPr>
              <a:buFontTx/>
              <a:buChar char="-"/>
            </a:pPr>
            <a:r>
              <a:rPr lang="fr-FR" sz="2400" dirty="0" smtClean="0"/>
              <a:t>Le concept de désignation </a:t>
            </a:r>
            <a:r>
              <a:rPr lang="fr-FR" sz="2400" i="1" dirty="0"/>
              <a:t>revient à </a:t>
            </a:r>
            <a:r>
              <a:rPr lang="fr-FR" sz="2400" i="1" dirty="0" smtClean="0"/>
              <a:t>attribuer à un </a:t>
            </a:r>
            <a:r>
              <a:rPr lang="fr-FR" sz="2400" i="1" dirty="0"/>
              <a:t>objet </a:t>
            </a:r>
            <a:r>
              <a:rPr lang="fr-FR" sz="2400" i="1" dirty="0" smtClean="0"/>
              <a:t>, à une collection un symbole, le nombre pour conserver la mémoire de son cardinal</a:t>
            </a:r>
          </a:p>
          <a:p>
            <a:pPr>
              <a:buFontTx/>
              <a:buChar char="-"/>
            </a:pPr>
            <a:r>
              <a:rPr lang="fr-FR" sz="2400" dirty="0" smtClean="0"/>
              <a:t>La compétence d’énumération </a:t>
            </a:r>
            <a:r>
              <a:rPr lang="fr-FR" sz="2400" i="1" dirty="0" smtClean="0"/>
              <a:t>correspond à pointer une et une seule fois tous les éléments de la collection</a:t>
            </a:r>
            <a:endParaRPr lang="fr-FR" sz="2400" i="1" dirty="0"/>
          </a:p>
        </p:txBody>
      </p:sp>
    </p:spTree>
    <p:extLst>
      <p:ext uri="{BB962C8B-B14F-4D97-AF65-F5344CB8AC3E}">
        <p14:creationId xmlns:p14="http://schemas.microsoft.com/office/powerpoint/2010/main" val="389876906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t>La technique de comptage</a:t>
            </a:r>
            <a:endParaRPr lang="fr-FR" b="1" dirty="0"/>
          </a:p>
        </p:txBody>
      </p:sp>
      <p:sp>
        <p:nvSpPr>
          <p:cNvPr id="5" name="Espace réservé du contenu 4"/>
          <p:cNvSpPr>
            <a:spLocks noGrp="1"/>
          </p:cNvSpPr>
          <p:nvPr>
            <p:ph idx="1"/>
          </p:nvPr>
        </p:nvSpPr>
        <p:spPr>
          <a:xfrm>
            <a:off x="0" y="1202267"/>
            <a:ext cx="8677420" cy="5655733"/>
          </a:xfrm>
        </p:spPr>
        <p:txBody>
          <a:bodyPr>
            <a:normAutofit/>
          </a:bodyPr>
          <a:lstStyle/>
          <a:p>
            <a:pPr marL="0" indent="0">
              <a:buNone/>
            </a:pPr>
            <a:r>
              <a:rPr lang="fr-FR" sz="2800" dirty="0" smtClean="0"/>
              <a:t>     Pour accéder à la technique du </a:t>
            </a:r>
            <a:r>
              <a:rPr lang="fr-FR" sz="2800" b="1" dirty="0" smtClean="0"/>
              <a:t>comptage, </a:t>
            </a:r>
            <a:r>
              <a:rPr lang="fr-FR" sz="2800" dirty="0" smtClean="0"/>
              <a:t>il faut: </a:t>
            </a:r>
          </a:p>
          <a:p>
            <a:pPr marL="0" indent="0">
              <a:buNone/>
            </a:pPr>
            <a:r>
              <a:rPr lang="fr-FR" sz="2800" b="1" dirty="0" smtClean="0"/>
              <a:t> </a:t>
            </a:r>
          </a:p>
          <a:p>
            <a:r>
              <a:rPr lang="fr-FR" sz="2800" dirty="0" smtClean="0"/>
              <a:t>Connaître la chaîne orale des nombres</a:t>
            </a:r>
          </a:p>
          <a:p>
            <a:pPr marL="114300" indent="0">
              <a:buNone/>
            </a:pPr>
            <a:endParaRPr lang="fr-FR" sz="2800" dirty="0" smtClean="0"/>
          </a:p>
          <a:p>
            <a:r>
              <a:rPr lang="fr-FR" sz="2800" dirty="0" smtClean="0"/>
              <a:t>Synchroniser le pointage avec la récitation </a:t>
            </a:r>
          </a:p>
          <a:p>
            <a:pPr marL="114300" indent="0">
              <a:buNone/>
            </a:pPr>
            <a:endParaRPr lang="fr-FR" sz="2800" dirty="0" smtClean="0"/>
          </a:p>
          <a:p>
            <a:r>
              <a:rPr lang="fr-FR" sz="2800" dirty="0" smtClean="0"/>
              <a:t>Faire abstraction de certaines propriétés des objets (couleur, taille espacement) </a:t>
            </a:r>
          </a:p>
          <a:p>
            <a:pPr marL="114300" indent="0">
              <a:buNone/>
            </a:pPr>
            <a:endParaRPr lang="fr-FR" sz="2800" dirty="0" smtClean="0"/>
          </a:p>
          <a:p>
            <a:r>
              <a:rPr lang="fr-FR" sz="2800" dirty="0" smtClean="0"/>
              <a:t>Comprendre que le dernier mot nombre prononcé correspond au cardinal de la collection </a:t>
            </a:r>
          </a:p>
          <a:p>
            <a:endParaRPr lang="fr-FR" dirty="0"/>
          </a:p>
        </p:txBody>
      </p:sp>
    </p:spTree>
    <p:extLst>
      <p:ext uri="{BB962C8B-B14F-4D97-AF65-F5344CB8AC3E}">
        <p14:creationId xmlns:p14="http://schemas.microsoft.com/office/powerpoint/2010/main" val="301666070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jdacency">
  <a:themeElements>
    <a:clrScheme name="Ajd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jd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jd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Ajdacency.thmx</Template>
  <TotalTime>829</TotalTime>
  <Words>3203</Words>
  <Application>Microsoft Macintosh PowerPoint</Application>
  <PresentationFormat>Présentation à l'écran (4:3)</PresentationFormat>
  <Paragraphs>330</Paragraphs>
  <Slides>30</Slides>
  <Notes>24</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30</vt:i4>
      </vt:variant>
    </vt:vector>
  </HeadingPairs>
  <TitlesOfParts>
    <vt:vector size="32" baseType="lpstr">
      <vt:lpstr>Ajdacency</vt:lpstr>
      <vt:lpstr>Image Photo Editor</vt:lpstr>
      <vt:lpstr>L’approche du nombre au cycle 2 </vt:lpstr>
      <vt:lpstr>Apprendre le nombre  en maternelle  partie 2 du document   concernant les  Premières compétences pour accéder au dénombrement </vt:lpstr>
      <vt:lpstr>  2 vidéos de situation d’apprentissage  </vt:lpstr>
      <vt:lpstr>Qu’est qu’un nombre? </vt:lpstr>
      <vt:lpstr>Les fonctions du nombre</vt:lpstr>
      <vt:lpstr>Apprendre le nombre en maternelle</vt:lpstr>
      <vt:lpstr>Les 4 capacités à construire </vt:lpstr>
      <vt:lpstr> 1ère capacité : Dénombrer une quantité en utilisant la suite orale des nombres connus</vt:lpstr>
      <vt:lpstr>La technique de comptage</vt:lpstr>
      <vt:lpstr>     L’album 1,2,3 Brissiaud</vt:lpstr>
      <vt:lpstr>2ème Capacité : Mémoriser la suite des nombres au moins jusqu’à 30 </vt:lpstr>
      <vt:lpstr>Des activités pour approfondir les compétences liées à la chaîne orale </vt:lpstr>
      <vt:lpstr>3ème capacité :  Associer le nom de nombres connus avec leur écriture chiffrée </vt:lpstr>
      <vt:lpstr>Présentation PowerPoint</vt:lpstr>
      <vt:lpstr>Présentation PowerPoint</vt:lpstr>
      <vt:lpstr>Présentation PowerPoint</vt:lpstr>
      <vt:lpstr>Présentation PowerPoint</vt:lpstr>
      <vt:lpstr>Présentation PowerPoint</vt:lpstr>
      <vt:lpstr>Présentation PowerPoint</vt:lpstr>
      <vt:lpstr> 4- Comparer des quantités, résoudre des problèmes portant sur les quantités   </vt:lpstr>
      <vt:lpstr>Présentation PowerPoint</vt:lpstr>
      <vt:lpstr>Présentation PowerPoint</vt:lpstr>
      <vt:lpstr> Bénéfices de la manipulation pour l’élève</vt:lpstr>
      <vt:lpstr> Bénéfices pour l’enseignant </vt:lpstr>
      <vt:lpstr>La manipulation ne suffit pas </vt:lpstr>
      <vt:lpstr>Pourquoi est-il si important de travailler avec de vrais objets et  non avec des représentations planes?     Catherine BERDONNEAU</vt:lpstr>
      <vt:lpstr>Les inconvénients  du support papier/crayon  </vt:lpstr>
      <vt:lpstr> Le geste grapho-moteur est en cours d'acquisition </vt:lpstr>
      <vt:lpstr> L'emplacement des éléments n'est pas modifiable </vt:lpstr>
      <vt:lpstr>Présentation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Apprendre le nombre </dc:title>
  <dc:creator>Hélène</dc:creator>
  <cp:lastModifiedBy>Hélène</cp:lastModifiedBy>
  <cp:revision>122</cp:revision>
  <cp:lastPrinted>2011-11-10T13:49:07Z</cp:lastPrinted>
  <dcterms:created xsi:type="dcterms:W3CDTF">2011-11-05T20:40:22Z</dcterms:created>
  <dcterms:modified xsi:type="dcterms:W3CDTF">2011-12-09T11:16:39Z</dcterms:modified>
</cp:coreProperties>
</file>